
<file path=[Content_Types].xml><?xml version="1.0" encoding="utf-8"?>
<Types xmlns="http://schemas.openxmlformats.org/package/2006/content-types">
  <Default ContentType="image/jpeg" Extension="jpeg"/>
  <Default ContentType="image/jpg" Extension="jpg"/>
  <Default ContentType="image/png" Extension="png"/>
  <Default ContentType="application/vnd.openxmlformats-package.relationships+xml" Extension="rels"/>
  <Default ContentType="application/xml" Extension="xml"/>
  <Override ContentType="application/vnd.openxmlformats-officedocument.presentationml.slideshow.main+xml" PartName="/ppt/presentation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slide+xml" PartName="/ppt/slides/slide17.xml"/>
  <Override ContentType="application/vnd.openxmlformats-officedocument.presentationml.slide+xml" PartName="/ppt/slides/slide18.xml"/>
  <Override ContentType="application/vnd.openxmlformats-officedocument.presentationml.slide+xml" PartName="/ppt/slides/slide19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22.xml"/>
  <Override ContentType="application/vnd.openxmlformats-officedocument.presentationml.slide+xml" PartName="/ppt/slides/slide23.xml"/>
  <Override ContentType="application/vnd.openxmlformats-officedocument.presentationml.slide+xml" PartName="/ppt/slides/slide24.xml"/>
  <Override ContentType="application/vnd.openxmlformats-officedocument.presentationml.slide+xml" PartName="/ppt/slides/slide25.xml"/>
  <Override ContentType="application/vnd.openxmlformats-officedocument.presentationml.slide+xml" PartName="/ppt/slides/slide26.xml"/>
  <Override ContentType="application/vnd.openxmlformats-officedocument.presentationml.slide+xml" PartName="/ppt/slides/slide27.xml"/>
  <Override ContentType="application/vnd.openxmlformats-officedocument.presentationml.slide+xml" PartName="/ppt/slides/slide28.xml"/>
  <Override ContentType="application/vnd.openxmlformats-officedocument.presentationml.slide+xml" PartName="/ppt/slides/slide29.xml"/>
  <Override ContentType="application/vnd.openxmlformats-officedocument.presentationml.slide+xml" PartName="/ppt/slides/slide30.xml"/>
  <Override ContentType="application/vnd.openxmlformats-officedocument.presentationml.slide+xml" PartName="/ppt/slides/slide31.xml"/>
  <Override ContentType="application/vnd.openxmlformats-officedocument.presentationml.notesMaster+xml" PartName="/ppt/notesMasters/notesMaster1.xml"/>
  <Override ContentType="application/vnd.openxmlformats-officedocument.presentationml.presProps+xml" PartName="/ppt/presProps.xml"/>
  <Override ContentType="application/vnd.openxmlformats-officedocument.presentationml.viewProps+xml" PartName="/ppt/viewProps.xml"/>
  <Override ContentType="application/vnd.openxmlformats-officedocument.theme+xml" PartName="/ppt/theme/theme1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1.xml"/>
  <Override ContentType="application/vnd.openxmlformats-officedocument.theme+xml" PartName="/ppt/theme/theme2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0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22.xml"/>
  <Override ContentType="application/vnd.openxmlformats-officedocument.presentationml.notesSlide+xml" PartName="/ppt/notesSlides/notesSlide23.xml"/>
  <Override ContentType="application/vnd.openxmlformats-officedocument.presentationml.notesSlide+xml" PartName="/ppt/notesSlides/notesSlide24.xml"/>
  <Override ContentType="application/vnd.openxmlformats-officedocument.presentationml.notesSlide+xml" PartName="/ppt/notesSlides/notesSlide25.xml"/>
  <Override ContentType="application/vnd.openxmlformats-officedocument.presentationml.notesSlide+xml" PartName="/ppt/notesSlides/notesSlide26.xml"/>
  <Override ContentType="application/vnd.openxmlformats-officedocument.presentationml.notesSlide+xml" PartName="/ppt/notesSlides/notesSlide27.xml"/>
  <Override ContentType="application/vnd.openxmlformats-officedocument.presentationml.notesSlide+xml" PartName="/ppt/notesSlides/notesSlide28.xml"/>
  <Override ContentType="application/vnd.openxmlformats-officedocument.presentationml.notesSlide+xml" PartName="/ppt/notesSlides/notesSlide29.xml"/>
  <Override ContentType="application/vnd.openxmlformats-officedocument.presentationml.notesSlide+xml" PartName="/ppt/notesSlides/notesSlide30.xml"/>
  <Override ContentType="application/vnd.openxmlformats-officedocument.presentationml.notesSlide+xml" PartName="/ppt/notesSlides/notesSlide31.xml"/>
  <Override ContentType="application/vnd.openxmlformats-package.core-properties+xml" PartName="/docProps/core.xml"/>
  <Override ContentType="application/vnd.openxmlformats-officedocument.extended-properties+xml" PartName="/docProps/app.xml"/>
  <Override ContentType="application/vnd.openxmlformats-officedocument.custom-properties+xml" PartName="/docProps/custom.xml"/>
</Types>
</file>

<file path=_rels/.rels><?xml version="1.0" encoding="UTF-8" standalone="yes" ?><Relationships xmlns="http://schemas.openxmlformats.org/package/2006/relationships"><Relationship Id="rId3" Target="docProps/app.xml" Type="http://schemas.openxmlformats.org/officeDocument/2006/relationships/extended-properties"/><Relationship Id="rId2" Target="docProps/core.xml" Type="http://schemas.openxmlformats.org/package/2006/relationships/metadata/core-properties"/><Relationship Id="rId1" Target="ppt/presentation.xml" Type="http://schemas.openxmlformats.org/officeDocument/2006/relationships/officeDocument"/><Relationship Id="rId4" Target="docProps/custom.xml" Type="http://schemas.openxmlformats.org/officeDocument/2006/relationships/custom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3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4" r:id="rId27"/>
    <p:sldId id="285" r:id="rId28"/>
    <p:sldId id="288" r:id="rId29"/>
    <p:sldId id="286" r:id="rId30"/>
    <p:sldId id="287" r:id="rId31"/>
    <p:sldId id="281" r:id="rId32"/>
  </p:sldIdLst>
  <p:sldSz cx="12192000" cy="6858000"/>
  <p:notesSz cx="6858000" cy="12192000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63" d="100"/>
          <a:sy n="63" d="100"/>
        </p:scale>
        <p:origin x="780" y="56"/>
      </p:cViewPr>
      <p:guideLst/>
    </p:cSldViewPr>
  </p:slideViewPr>
  <p:notesTextViewPr>
    <p:cViewPr>
      <p:scale>
        <a:sx n="200" d="100"/>
        <a:sy n="2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2384953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304919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1.jpg"/><Relationship Id="rId7" Type="http://schemas.openxmlformats.org/officeDocument/2006/relationships/image" Target="../media/image1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4.jpg"/><Relationship Id="rId5" Type="http://schemas.openxmlformats.org/officeDocument/2006/relationships/image" Target="../media/image23.jpg"/><Relationship Id="rId4" Type="http://schemas.openxmlformats.org/officeDocument/2006/relationships/image" Target="../media/image22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7.png"/><Relationship Id="rId5" Type="http://schemas.openxmlformats.org/officeDocument/2006/relationships/image" Target="../media/image26.jpg"/><Relationship Id="rId4" Type="http://schemas.openxmlformats.org/officeDocument/2006/relationships/image" Target="../media/image1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18.png"/><Relationship Id="rId7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9.png"/><Relationship Id="rId5" Type="http://schemas.openxmlformats.org/officeDocument/2006/relationships/image" Target="../media/image28.png"/><Relationship Id="rId4" Type="http://schemas.openxmlformats.org/officeDocument/2006/relationships/image" Target="../media/image27.png"/><Relationship Id="rId9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png"/><Relationship Id="rId4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7.png"/><Relationship Id="rId4" Type="http://schemas.openxmlformats.org/officeDocument/2006/relationships/image" Target="../media/image41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29.png"/><Relationship Id="rId7" Type="http://schemas.openxmlformats.org/officeDocument/2006/relationships/image" Target="../media/image4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10" Type="http://schemas.openxmlformats.org/officeDocument/2006/relationships/image" Target="../media/image48.png"/><Relationship Id="rId4" Type="http://schemas.openxmlformats.org/officeDocument/2006/relationships/image" Target="../media/image42.png"/><Relationship Id="rId9" Type="http://schemas.openxmlformats.org/officeDocument/2006/relationships/image" Target="../media/image47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3" Type="http://schemas.openxmlformats.org/officeDocument/2006/relationships/image" Target="../media/image49.png"/><Relationship Id="rId7" Type="http://schemas.openxmlformats.org/officeDocument/2006/relationships/image" Target="../media/image53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image" Target="../media/image32.png"/><Relationship Id="rId7" Type="http://schemas.openxmlformats.org/officeDocument/2006/relationships/image" Target="../media/image3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3.png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8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59.png"/><Relationship Id="rId7" Type="http://schemas.openxmlformats.org/officeDocument/2006/relationships/image" Target="../media/image6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2.png"/><Relationship Id="rId5" Type="http://schemas.openxmlformats.org/officeDocument/2006/relationships/image" Target="../media/image43.png"/><Relationship Id="rId10" Type="http://schemas.openxmlformats.org/officeDocument/2006/relationships/image" Target="../media/image33.png"/><Relationship Id="rId4" Type="http://schemas.openxmlformats.org/officeDocument/2006/relationships/image" Target="../media/image60.png"/><Relationship Id="rId9" Type="http://schemas.openxmlformats.org/officeDocument/2006/relationships/image" Target="../media/image39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0.png"/><Relationship Id="rId5" Type="http://schemas.openxmlformats.org/officeDocument/2006/relationships/image" Target="../media/image51.png"/><Relationship Id="rId4" Type="http://schemas.openxmlformats.org/officeDocument/2006/relationships/image" Target="../media/image34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3" Type="http://schemas.openxmlformats.org/officeDocument/2006/relationships/image" Target="../media/image28.png"/><Relationship Id="rId7" Type="http://schemas.openxmlformats.org/officeDocument/2006/relationships/image" Target="../media/image29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4.png"/><Relationship Id="rId5" Type="http://schemas.openxmlformats.org/officeDocument/2006/relationships/image" Target="../media/image63.png"/><Relationship Id="rId4" Type="http://schemas.openxmlformats.org/officeDocument/2006/relationships/image" Target="../media/image62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8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3" Type="http://schemas.openxmlformats.org/officeDocument/2006/relationships/image" Target="../media/image69.jpg"/><Relationship Id="rId7" Type="http://schemas.openxmlformats.org/officeDocument/2006/relationships/image" Target="../media/image4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0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81B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v2/images/2026-03-17.jp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5760720" y="0"/>
            <a:ext cx="6400800" cy="68580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Shape 0"/>
          <p:cNvSpPr/>
          <p:nvPr/>
        </p:nvSpPr>
        <p:spPr>
          <a:xfrm>
            <a:off x="0" y="0"/>
            <a:ext cx="5943600" cy="6858000"/>
          </a:xfrm>
          <a:prstGeom prst="rect">
            <a:avLst/>
          </a:prstGeom>
          <a:solidFill>
            <a:srgbClr val="081B30"/>
          </a:solidFill>
          <a:ln w="12700">
            <a:solidFill>
              <a:srgbClr val="081B3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4" name="Shape 1"/>
          <p:cNvSpPr/>
          <p:nvPr/>
        </p:nvSpPr>
        <p:spPr>
          <a:xfrm>
            <a:off x="5760720" y="0"/>
            <a:ext cx="548640" cy="6858000"/>
          </a:xfrm>
          <a:prstGeom prst="rect">
            <a:avLst/>
          </a:prstGeom>
          <a:solidFill>
            <a:srgbClr val="081B30">
              <a:alpha val="70000"/>
            </a:srgbClr>
          </a:solidFill>
          <a:ln w="12700">
            <a:solidFill>
              <a:srgbClr val="081B3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5" name="Shape 2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6" name="Text 3"/>
          <p:cNvSpPr/>
          <p:nvPr/>
        </p:nvSpPr>
        <p:spPr>
          <a:xfrm>
            <a:off x="777240" y="822960"/>
            <a:ext cx="5029200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buNone/>
            </a:pPr>
            <a:r>
              <a:rPr lang="en-US" sz="1200" b="1" kern="0" spc="800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COMPANY PROFILE  ·  2026</a:t>
            </a:r>
            <a:endParaRPr lang="en-US" sz="1200" dirty="0"/>
          </a:p>
        </p:txBody>
      </p:sp>
      <p:sp>
        <p:nvSpPr>
          <p:cNvPr id="7" name="Text 4"/>
          <p:cNvSpPr/>
          <p:nvPr/>
        </p:nvSpPr>
        <p:spPr>
          <a:xfrm>
            <a:off x="731520" y="1417320"/>
            <a:ext cx="521208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200" b="1" kern="0" spc="100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SHOP RIGHTEPAY</a:t>
            </a:r>
            <a:endParaRPr lang="en-US" sz="3200" dirty="0"/>
          </a:p>
        </p:txBody>
      </p:sp>
      <p:sp>
        <p:nvSpPr>
          <p:cNvPr id="8" name="Text 5"/>
          <p:cNvSpPr/>
          <p:nvPr/>
        </p:nvSpPr>
        <p:spPr>
          <a:xfrm>
            <a:off x="731520" y="2057400"/>
            <a:ext cx="52120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kern="0" spc="300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CORPORATION LIMITED</a:t>
            </a:r>
            <a:endParaRPr lang="en-US" sz="1800" dirty="0"/>
          </a:p>
        </p:txBody>
      </p:sp>
      <p:sp>
        <p:nvSpPr>
          <p:cNvPr id="9" name="Text 6"/>
          <p:cNvSpPr/>
          <p:nvPr/>
        </p:nvSpPr>
        <p:spPr>
          <a:xfrm>
            <a:off x="731520" y="2606040"/>
            <a:ext cx="52120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500" i="1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Retail &amp; Wholesale Trading House</a:t>
            </a:r>
            <a:endParaRPr lang="en-US" sz="1500" dirty="0"/>
          </a:p>
        </p:txBody>
      </p:sp>
      <p:sp>
        <p:nvSpPr>
          <p:cNvPr id="10" name="Shape 7"/>
          <p:cNvSpPr/>
          <p:nvPr/>
        </p:nvSpPr>
        <p:spPr>
          <a:xfrm>
            <a:off x="777240" y="3154680"/>
            <a:ext cx="548640" cy="36576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1" name="Text 8"/>
          <p:cNvSpPr/>
          <p:nvPr/>
        </p:nvSpPr>
        <p:spPr>
          <a:xfrm>
            <a:off x="777240" y="3291840"/>
            <a:ext cx="4937760" cy="1371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300" dirty="0">
                <a:solidFill>
                  <a:srgbClr val="E6EAF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West Bengal-based public limited commercial enterprise—which supplies groceries, FMCG products, apparel, footwear, and daily essentials to Durgapur and its neighboring markets through modern multi-category retail channels—is set to launch an online grocery delivery service via a dedicated mobile app in 2026.</a:t>
            </a:r>
            <a:endParaRPr lang="en-US" sz="1300" dirty="0"/>
          </a:p>
        </p:txBody>
      </p:sp>
      <p:pic>
        <p:nvPicPr>
          <p:cNvPr id="12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7240" y="5532120"/>
            <a:ext cx="201168" cy="201168"/>
          </a:xfrm>
          <a:prstGeom prst="rect">
            <a:avLst/>
          </a:prstGeom>
        </p:spPr>
      </p:pic>
      <p:sp>
        <p:nvSpPr>
          <p:cNvPr id="13" name="Text 9"/>
          <p:cNvSpPr/>
          <p:nvPr/>
        </p:nvSpPr>
        <p:spPr>
          <a:xfrm>
            <a:off x="1078992" y="5486400"/>
            <a:ext cx="45720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Gopalpur, Durgapur · 713212</a:t>
            </a:r>
            <a:endParaRPr lang="en-US" sz="1100" dirty="0"/>
          </a:p>
        </p:txBody>
      </p:sp>
      <p:pic>
        <p:nvPicPr>
          <p:cNvPr id="1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77240" y="5897880"/>
            <a:ext cx="201168" cy="201168"/>
          </a:xfrm>
          <a:prstGeom prst="rect">
            <a:avLst/>
          </a:prstGeom>
        </p:spPr>
      </p:pic>
      <p:sp>
        <p:nvSpPr>
          <p:cNvPr id="15" name="Text 10"/>
          <p:cNvSpPr/>
          <p:nvPr/>
        </p:nvSpPr>
        <p:spPr>
          <a:xfrm>
            <a:off x="1078992" y="5852160"/>
            <a:ext cx="45720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+91 98753 69532</a:t>
            </a:r>
            <a:endParaRPr lang="en-US" sz="1100" dirty="0"/>
          </a:p>
        </p:txBody>
      </p:sp>
      <p:pic>
        <p:nvPicPr>
          <p:cNvPr id="16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7240" y="6263640"/>
            <a:ext cx="201168" cy="201168"/>
          </a:xfrm>
          <a:prstGeom prst="rect">
            <a:avLst/>
          </a:prstGeom>
        </p:spPr>
      </p:pic>
      <p:sp>
        <p:nvSpPr>
          <p:cNvPr id="17" name="Text 11"/>
          <p:cNvSpPr/>
          <p:nvPr/>
        </p:nvSpPr>
        <p:spPr>
          <a:xfrm>
            <a:off x="1078992" y="6217920"/>
            <a:ext cx="45720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rightpayshop.com</a:t>
            </a:r>
            <a:endParaRPr lang="en-US" sz="1100" dirty="0"/>
          </a:p>
        </p:txBody>
      </p:sp>
      <p:sp>
        <p:nvSpPr>
          <p:cNvPr id="18" name="Shape 12"/>
          <p:cNvSpPr/>
          <p:nvPr/>
        </p:nvSpPr>
        <p:spPr>
          <a:xfrm>
            <a:off x="777240" y="4983480"/>
            <a:ext cx="3840480" cy="32004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9" name="Text 13"/>
          <p:cNvSpPr/>
          <p:nvPr/>
        </p:nvSpPr>
        <p:spPr>
          <a:xfrm>
            <a:off x="777240" y="4983480"/>
            <a:ext cx="38404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50" b="1" kern="0" spc="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CIN  U45400WB2011PLC161876</a:t>
            </a:r>
            <a:endParaRPr lang="en-US" sz="1050" dirty="0"/>
          </a:p>
        </p:txBody>
      </p:sp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 advTm="5304">
        <p159:morph option="byObject"/>
      </p:transition>
    </mc:Choice>
    <mc:Fallback xmlns="">
      <p:transition spd="slow" advTm="5304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3" name="Text 1"/>
          <p:cNvSpPr/>
          <p:nvPr/>
        </p:nvSpPr>
        <p:spPr>
          <a:xfrm>
            <a:off x="640080" y="411480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600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01  ·  WHO WE ARE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640080" y="713232"/>
            <a:ext cx="109728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Company at a Glance</a:t>
            </a:r>
            <a:endParaRPr lang="en-US" sz="3200" dirty="0"/>
          </a:p>
        </p:txBody>
      </p:sp>
      <p:sp>
        <p:nvSpPr>
          <p:cNvPr id="5" name="Shape 3"/>
          <p:cNvSpPr/>
          <p:nvPr/>
        </p:nvSpPr>
        <p:spPr>
          <a:xfrm>
            <a:off x="640080" y="1554480"/>
            <a:ext cx="548640" cy="4572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6" name="Text 4"/>
          <p:cNvSpPr/>
          <p:nvPr/>
        </p:nvSpPr>
        <p:spPr>
          <a:xfrm>
            <a:off x="640080" y="1828800"/>
            <a:ext cx="5852160" cy="19202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0" indent="0">
              <a:lnSpc>
                <a:spcPct val="135000"/>
              </a:lnSpc>
              <a:buNone/>
            </a:pPr>
            <a:r>
              <a:rPr lang="en-US" sz="130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registered public limited company operating a modern multi-category retail and wholesale trading house in Gopalpur, Durgapur. The business is built on three foundations: a wide assortment under one roof, transparent pricing, and a clean, well-lit shopping environment that customers in tier-2 markets rarely experience.</a:t>
            </a:r>
            <a:endParaRPr lang="en-US" sz="1300" dirty="0"/>
          </a:p>
        </p:txBody>
      </p:sp>
      <p:sp>
        <p:nvSpPr>
          <p:cNvPr id="7" name="Shape 5"/>
          <p:cNvSpPr/>
          <p:nvPr/>
        </p:nvSpPr>
        <p:spPr>
          <a:xfrm>
            <a:off x="640080" y="3886200"/>
            <a:ext cx="1417320" cy="1417320"/>
          </a:xfrm>
          <a:prstGeom prst="rect">
            <a:avLst/>
          </a:prstGeom>
          <a:solidFill>
            <a:srgbClr val="F7F2EA"/>
          </a:solidFill>
          <a:ln w="9525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8" name="Shape 6"/>
          <p:cNvSpPr/>
          <p:nvPr/>
        </p:nvSpPr>
        <p:spPr>
          <a:xfrm>
            <a:off x="640080" y="3886200"/>
            <a:ext cx="1417320" cy="54864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9" name="Text 7"/>
          <p:cNvSpPr/>
          <p:nvPr/>
        </p:nvSpPr>
        <p:spPr>
          <a:xfrm>
            <a:off x="685800" y="4160520"/>
            <a:ext cx="13258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2011</a:t>
            </a:r>
            <a:endParaRPr lang="en-US" sz="1800" dirty="0"/>
          </a:p>
        </p:txBody>
      </p:sp>
      <p:sp>
        <p:nvSpPr>
          <p:cNvPr id="10" name="Text 8"/>
          <p:cNvSpPr/>
          <p:nvPr/>
        </p:nvSpPr>
        <p:spPr>
          <a:xfrm>
            <a:off x="685800" y="4754880"/>
            <a:ext cx="13258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950" dirty="0">
                <a:solidFill>
                  <a:srgbClr val="7A869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Year of Incorporation</a:t>
            </a:r>
            <a:endParaRPr lang="en-US" sz="950" dirty="0"/>
          </a:p>
        </p:txBody>
      </p:sp>
      <p:sp>
        <p:nvSpPr>
          <p:cNvPr id="11" name="Shape 9"/>
          <p:cNvSpPr/>
          <p:nvPr/>
        </p:nvSpPr>
        <p:spPr>
          <a:xfrm>
            <a:off x="2148840" y="3886200"/>
            <a:ext cx="1417320" cy="1417320"/>
          </a:xfrm>
          <a:prstGeom prst="rect">
            <a:avLst/>
          </a:prstGeom>
          <a:solidFill>
            <a:srgbClr val="F7F2EA"/>
          </a:solidFill>
          <a:ln w="9525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2" name="Shape 10"/>
          <p:cNvSpPr/>
          <p:nvPr/>
        </p:nvSpPr>
        <p:spPr>
          <a:xfrm>
            <a:off x="2148840" y="3886200"/>
            <a:ext cx="1417320" cy="54864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3" name="Text 11"/>
          <p:cNvSpPr/>
          <p:nvPr/>
        </p:nvSpPr>
        <p:spPr>
          <a:xfrm>
            <a:off x="2194560" y="4160520"/>
            <a:ext cx="13258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Durgapur</a:t>
            </a:r>
            <a:endParaRPr lang="en-US" sz="1800" dirty="0"/>
          </a:p>
        </p:txBody>
      </p:sp>
      <p:sp>
        <p:nvSpPr>
          <p:cNvPr id="14" name="Text 12"/>
          <p:cNvSpPr/>
          <p:nvPr/>
        </p:nvSpPr>
        <p:spPr>
          <a:xfrm>
            <a:off x="2194560" y="4754880"/>
            <a:ext cx="13258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950" dirty="0">
                <a:solidFill>
                  <a:srgbClr val="7A869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Operational Location</a:t>
            </a:r>
            <a:endParaRPr lang="en-US" sz="950" dirty="0"/>
          </a:p>
        </p:txBody>
      </p:sp>
      <p:sp>
        <p:nvSpPr>
          <p:cNvPr id="15" name="Shape 13"/>
          <p:cNvSpPr/>
          <p:nvPr/>
        </p:nvSpPr>
        <p:spPr>
          <a:xfrm>
            <a:off x="3657600" y="3886200"/>
            <a:ext cx="1417320" cy="1417320"/>
          </a:xfrm>
          <a:prstGeom prst="rect">
            <a:avLst/>
          </a:prstGeom>
          <a:solidFill>
            <a:srgbClr val="F7F2EA"/>
          </a:solidFill>
          <a:ln w="9525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6" name="Shape 14"/>
          <p:cNvSpPr/>
          <p:nvPr/>
        </p:nvSpPr>
        <p:spPr>
          <a:xfrm>
            <a:off x="3657600" y="3886200"/>
            <a:ext cx="1417320" cy="54864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7" name="Text 15"/>
          <p:cNvSpPr/>
          <p:nvPr/>
        </p:nvSpPr>
        <p:spPr>
          <a:xfrm>
            <a:off x="3703320" y="4160520"/>
            <a:ext cx="13258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₹1.87 Cr</a:t>
            </a:r>
            <a:endParaRPr lang="en-US" sz="1800" dirty="0"/>
          </a:p>
        </p:txBody>
      </p:sp>
      <p:sp>
        <p:nvSpPr>
          <p:cNvPr id="18" name="Text 16"/>
          <p:cNvSpPr/>
          <p:nvPr/>
        </p:nvSpPr>
        <p:spPr>
          <a:xfrm>
            <a:off x="3703320" y="4754880"/>
            <a:ext cx="13258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950" dirty="0">
                <a:solidFill>
                  <a:srgbClr val="7A869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Paid-up Capital</a:t>
            </a:r>
            <a:endParaRPr lang="en-US" sz="950" dirty="0"/>
          </a:p>
        </p:txBody>
      </p:sp>
      <p:sp>
        <p:nvSpPr>
          <p:cNvPr id="19" name="Shape 17"/>
          <p:cNvSpPr/>
          <p:nvPr/>
        </p:nvSpPr>
        <p:spPr>
          <a:xfrm>
            <a:off x="5166360" y="3886200"/>
            <a:ext cx="1417320" cy="1417320"/>
          </a:xfrm>
          <a:prstGeom prst="rect">
            <a:avLst/>
          </a:prstGeom>
          <a:solidFill>
            <a:srgbClr val="F7F2EA"/>
          </a:solidFill>
          <a:ln w="9525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20" name="Shape 18"/>
          <p:cNvSpPr/>
          <p:nvPr/>
        </p:nvSpPr>
        <p:spPr>
          <a:xfrm>
            <a:off x="5166360" y="3886200"/>
            <a:ext cx="1417320" cy="54864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21" name="Text 19"/>
          <p:cNvSpPr/>
          <p:nvPr/>
        </p:nvSpPr>
        <p:spPr>
          <a:xfrm>
            <a:off x="5212080" y="4160520"/>
            <a:ext cx="132588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5+</a:t>
            </a:r>
            <a:endParaRPr lang="en-US" sz="1800" dirty="0"/>
          </a:p>
        </p:txBody>
      </p:sp>
      <p:sp>
        <p:nvSpPr>
          <p:cNvPr id="22" name="Text 20"/>
          <p:cNvSpPr/>
          <p:nvPr/>
        </p:nvSpPr>
        <p:spPr>
          <a:xfrm>
            <a:off x="5212080" y="4754880"/>
            <a:ext cx="132588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ctr">
              <a:buNone/>
            </a:pPr>
            <a:r>
              <a:rPr lang="en-US" sz="950" dirty="0">
                <a:solidFill>
                  <a:srgbClr val="7A869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Product Categories</a:t>
            </a:r>
            <a:endParaRPr lang="en-US" sz="950" dirty="0"/>
          </a:p>
        </p:txBody>
      </p:sp>
      <p:pic>
        <p:nvPicPr>
          <p:cNvPr id="23" name="Image 0" descr="/home/claude/v2/images/2026-03-17__6_.jp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6858000" y="1828800"/>
            <a:ext cx="4663440" cy="352044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24" name="Shape 21"/>
          <p:cNvSpPr/>
          <p:nvPr/>
        </p:nvSpPr>
        <p:spPr>
          <a:xfrm>
            <a:off x="6858000" y="5349240"/>
            <a:ext cx="4663440" cy="1097280"/>
          </a:xfrm>
          <a:prstGeom prst="rect">
            <a:avLst/>
          </a:prstGeom>
          <a:solidFill>
            <a:srgbClr val="0F2A47"/>
          </a:solidFill>
          <a:ln w="12700">
            <a:solidFill>
              <a:srgbClr val="0F2A47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25" name="Text 22"/>
          <p:cNvSpPr/>
          <p:nvPr/>
        </p:nvSpPr>
        <p:spPr>
          <a:xfrm>
            <a:off x="6995160" y="5440680"/>
            <a:ext cx="43891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Inside the Right Pay Shop floor — Durgapur</a:t>
            </a:r>
            <a:endParaRPr lang="en-US" sz="1100" dirty="0"/>
          </a:p>
        </p:txBody>
      </p:sp>
      <p:sp>
        <p:nvSpPr>
          <p:cNvPr id="26" name="Text 23"/>
          <p:cNvSpPr/>
          <p:nvPr/>
        </p:nvSpPr>
        <p:spPr>
          <a:xfrm>
            <a:off x="6995160" y="5760720"/>
            <a:ext cx="438912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5000"/>
              </a:lnSpc>
              <a:buNone/>
            </a:pPr>
            <a:r>
              <a:rPr lang="en-US" sz="950" dirty="0">
                <a:solidFill>
                  <a:srgbClr val="C9D3D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Multi-aisle layout with packaged foods, personal care, household goods, festive merchandise, and seasonal categories under one roof.</a:t>
            </a:r>
            <a:endParaRPr lang="en-US" sz="950" dirty="0"/>
          </a:p>
        </p:txBody>
      </p:sp>
      <p:sp>
        <p:nvSpPr>
          <p:cNvPr id="27" name="Shape 24"/>
          <p:cNvSpPr/>
          <p:nvPr/>
        </p:nvSpPr>
        <p:spPr>
          <a:xfrm>
            <a:off x="0" y="6537960"/>
            <a:ext cx="12161520" cy="320040"/>
          </a:xfrm>
          <a:prstGeom prst="rect">
            <a:avLst/>
          </a:prstGeom>
          <a:solidFill>
            <a:srgbClr val="0F2A47"/>
          </a:solidFill>
          <a:ln w="12700">
            <a:solidFill>
              <a:srgbClr val="0F2A47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28" name="Text 25"/>
          <p:cNvSpPr/>
          <p:nvPr/>
        </p:nvSpPr>
        <p:spPr>
          <a:xfrm>
            <a:off x="457200" y="6537960"/>
            <a:ext cx="9601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SHOP RIGHTEPAY CORPORATION LIMITED   |   Retail &amp; Wholesale Trading House   |   Gopalpur, Durgapur, West Bengal</a:t>
            </a:r>
            <a:endParaRPr lang="en-US" sz="900" dirty="0"/>
          </a:p>
        </p:txBody>
      </p:sp>
      <p:sp>
        <p:nvSpPr>
          <p:cNvPr id="29" name="Text 26"/>
          <p:cNvSpPr/>
          <p:nvPr/>
        </p:nvSpPr>
        <p:spPr>
          <a:xfrm>
            <a:off x="11338560" y="6537960"/>
            <a:ext cx="3657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b="1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</a:t>
            </a:r>
            <a:endParaRPr lang="en-US" sz="1000" dirty="0"/>
          </a:p>
        </p:txBody>
      </p:sp>
    </p:spTree>
  </p:cSld>
  <p:clrMapOvr>
    <a:masterClrMapping/>
  </p:clrMapOvr>
  <p:transition spd="slow" advTm="8165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3" name="Text 1"/>
          <p:cNvSpPr/>
          <p:nvPr/>
        </p:nvSpPr>
        <p:spPr>
          <a:xfrm>
            <a:off x="640080" y="411480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600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02  ·  PURPOSE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640080" y="713232"/>
            <a:ext cx="109728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Vision, Mission &amp; Values</a:t>
            </a:r>
            <a:endParaRPr lang="en-US" sz="3200" dirty="0"/>
          </a:p>
        </p:txBody>
      </p:sp>
      <p:sp>
        <p:nvSpPr>
          <p:cNvPr id="5" name="Shape 3"/>
          <p:cNvSpPr/>
          <p:nvPr/>
        </p:nvSpPr>
        <p:spPr>
          <a:xfrm>
            <a:off x="640080" y="1554480"/>
            <a:ext cx="548640" cy="4572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6" name="Shape 4"/>
          <p:cNvSpPr/>
          <p:nvPr/>
        </p:nvSpPr>
        <p:spPr>
          <a:xfrm>
            <a:off x="640080" y="1874520"/>
            <a:ext cx="3611880" cy="4389120"/>
          </a:xfrm>
          <a:prstGeom prst="rect">
            <a:avLst/>
          </a:prstGeom>
          <a:solidFill>
            <a:srgbClr val="FFFFFF"/>
          </a:solidFill>
          <a:ln w="12700">
            <a:solidFill>
              <a:srgbClr val="E5DCD0"/>
            </a:solidFill>
            <a:prstDash val="solid"/>
          </a:ln>
          <a:effectLst>
            <a:outerShdw blurRad="127000" dist="25400" dir="5400000" algn="bl" rotWithShape="0">
              <a:srgbClr val="000000">
                <a:alpha val="6000"/>
              </a:srgbClr>
            </a:outerShdw>
          </a:effectLst>
        </p:spPr>
        <p:txBody>
          <a:bodyPr/>
          <a:lstStyle/>
          <a:p>
            <a:endParaRPr lang="en-IN"/>
          </a:p>
        </p:txBody>
      </p:sp>
      <p:sp>
        <p:nvSpPr>
          <p:cNvPr id="7" name="Shape 5"/>
          <p:cNvSpPr/>
          <p:nvPr/>
        </p:nvSpPr>
        <p:spPr>
          <a:xfrm>
            <a:off x="960120" y="2240280"/>
            <a:ext cx="777240" cy="777240"/>
          </a:xfrm>
          <a:prstGeom prst="ellipse">
            <a:avLst/>
          </a:prstGeom>
          <a:solidFill>
            <a:srgbClr val="F7F2EA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pic>
        <p:nvPicPr>
          <p:cNvPr id="8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000" y="2423160"/>
            <a:ext cx="411480" cy="411480"/>
          </a:xfrm>
          <a:prstGeom prst="rect">
            <a:avLst/>
          </a:prstGeom>
        </p:spPr>
      </p:pic>
      <p:sp>
        <p:nvSpPr>
          <p:cNvPr id="9" name="Text 6"/>
          <p:cNvSpPr/>
          <p:nvPr/>
        </p:nvSpPr>
        <p:spPr>
          <a:xfrm>
            <a:off x="960120" y="3200400"/>
            <a:ext cx="29718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Vision</a:t>
            </a:r>
            <a:endParaRPr lang="en-US" sz="2200" dirty="0"/>
          </a:p>
        </p:txBody>
      </p:sp>
      <p:sp>
        <p:nvSpPr>
          <p:cNvPr id="10" name="Shape 7"/>
          <p:cNvSpPr/>
          <p:nvPr/>
        </p:nvSpPr>
        <p:spPr>
          <a:xfrm>
            <a:off x="960120" y="3749040"/>
            <a:ext cx="457200" cy="36576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1" name="Text 8"/>
          <p:cNvSpPr/>
          <p:nvPr/>
        </p:nvSpPr>
        <p:spPr>
          <a:xfrm>
            <a:off x="960120" y="3886200"/>
            <a:ext cx="2971800" cy="2194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40000"/>
              </a:lnSpc>
              <a:buNone/>
            </a:pPr>
            <a:r>
              <a:rPr lang="en-US" sz="120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 be the most trusted multi-category retail destination in the Durgapur–Asansol industrial belt, where families and businesses can fulfil their daily and bulk needs in a single, well-organised visit.</a:t>
            </a:r>
            <a:endParaRPr lang="en-US" sz="1200" dirty="0"/>
          </a:p>
        </p:txBody>
      </p:sp>
      <p:sp>
        <p:nvSpPr>
          <p:cNvPr id="12" name="Shape 9"/>
          <p:cNvSpPr/>
          <p:nvPr/>
        </p:nvSpPr>
        <p:spPr>
          <a:xfrm>
            <a:off x="4416552" y="1874520"/>
            <a:ext cx="3611880" cy="4389120"/>
          </a:xfrm>
          <a:prstGeom prst="rect">
            <a:avLst/>
          </a:prstGeom>
          <a:solidFill>
            <a:srgbClr val="FFFFFF"/>
          </a:solidFill>
          <a:ln w="12700">
            <a:solidFill>
              <a:srgbClr val="E5DCD0"/>
            </a:solidFill>
            <a:prstDash val="solid"/>
          </a:ln>
          <a:effectLst>
            <a:outerShdw blurRad="127000" dist="25400" dir="5400000" algn="bl" rotWithShape="0">
              <a:srgbClr val="000000">
                <a:alpha val="6000"/>
              </a:srgbClr>
            </a:outerShdw>
          </a:effectLst>
        </p:spPr>
        <p:txBody>
          <a:bodyPr/>
          <a:lstStyle/>
          <a:p>
            <a:endParaRPr lang="en-IN"/>
          </a:p>
        </p:txBody>
      </p:sp>
      <p:sp>
        <p:nvSpPr>
          <p:cNvPr id="13" name="Shape 10"/>
          <p:cNvSpPr/>
          <p:nvPr/>
        </p:nvSpPr>
        <p:spPr>
          <a:xfrm>
            <a:off x="4736592" y="2240280"/>
            <a:ext cx="777240" cy="777240"/>
          </a:xfrm>
          <a:prstGeom prst="ellipse">
            <a:avLst/>
          </a:prstGeom>
          <a:solidFill>
            <a:srgbClr val="F7F2EA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pic>
        <p:nvPicPr>
          <p:cNvPr id="1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19472" y="2423160"/>
            <a:ext cx="411480" cy="411480"/>
          </a:xfrm>
          <a:prstGeom prst="rect">
            <a:avLst/>
          </a:prstGeom>
        </p:spPr>
      </p:pic>
      <p:sp>
        <p:nvSpPr>
          <p:cNvPr id="15" name="Text 11"/>
          <p:cNvSpPr/>
          <p:nvPr/>
        </p:nvSpPr>
        <p:spPr>
          <a:xfrm>
            <a:off x="4736592" y="3200400"/>
            <a:ext cx="29718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Mission</a:t>
            </a:r>
            <a:endParaRPr lang="en-US" sz="2200" dirty="0"/>
          </a:p>
        </p:txBody>
      </p:sp>
      <p:sp>
        <p:nvSpPr>
          <p:cNvPr id="16" name="Shape 12"/>
          <p:cNvSpPr/>
          <p:nvPr/>
        </p:nvSpPr>
        <p:spPr>
          <a:xfrm>
            <a:off x="4736592" y="3749040"/>
            <a:ext cx="457200" cy="36576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7" name="Text 13"/>
          <p:cNvSpPr/>
          <p:nvPr/>
        </p:nvSpPr>
        <p:spPr>
          <a:xfrm>
            <a:off x="4736592" y="3886200"/>
            <a:ext cx="2971800" cy="2194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40000"/>
              </a:lnSpc>
              <a:buNone/>
            </a:pPr>
            <a:r>
              <a:rPr lang="en-US" sz="120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Deliver consistent quality, fair pricing, and a respectful in-store experience by combining direct sourcing, disciplined inventory practices, and locally rooted customer service.</a:t>
            </a:r>
            <a:endParaRPr lang="en-US" sz="1200" dirty="0"/>
          </a:p>
        </p:txBody>
      </p:sp>
      <p:sp>
        <p:nvSpPr>
          <p:cNvPr id="18" name="Shape 14"/>
          <p:cNvSpPr/>
          <p:nvPr/>
        </p:nvSpPr>
        <p:spPr>
          <a:xfrm>
            <a:off x="8193024" y="1874520"/>
            <a:ext cx="3611880" cy="4389120"/>
          </a:xfrm>
          <a:prstGeom prst="rect">
            <a:avLst/>
          </a:prstGeom>
          <a:solidFill>
            <a:srgbClr val="FFFFFF"/>
          </a:solidFill>
          <a:ln w="12700">
            <a:solidFill>
              <a:srgbClr val="E5DCD0"/>
            </a:solidFill>
            <a:prstDash val="solid"/>
          </a:ln>
          <a:effectLst>
            <a:outerShdw blurRad="127000" dist="25400" dir="5400000" algn="bl" rotWithShape="0">
              <a:srgbClr val="000000">
                <a:alpha val="6000"/>
              </a:srgbClr>
            </a:outerShdw>
          </a:effectLst>
        </p:spPr>
        <p:txBody>
          <a:bodyPr/>
          <a:lstStyle/>
          <a:p>
            <a:endParaRPr lang="en-IN"/>
          </a:p>
        </p:txBody>
      </p:sp>
      <p:sp>
        <p:nvSpPr>
          <p:cNvPr id="19" name="Shape 15"/>
          <p:cNvSpPr/>
          <p:nvPr/>
        </p:nvSpPr>
        <p:spPr>
          <a:xfrm>
            <a:off x="8513064" y="2240280"/>
            <a:ext cx="777240" cy="777240"/>
          </a:xfrm>
          <a:prstGeom prst="ellipse">
            <a:avLst/>
          </a:prstGeom>
          <a:solidFill>
            <a:srgbClr val="F7F2EA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pic>
        <p:nvPicPr>
          <p:cNvPr id="20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95944" y="2423160"/>
            <a:ext cx="411480" cy="411480"/>
          </a:xfrm>
          <a:prstGeom prst="rect">
            <a:avLst/>
          </a:prstGeom>
        </p:spPr>
      </p:pic>
      <p:sp>
        <p:nvSpPr>
          <p:cNvPr id="21" name="Text 16"/>
          <p:cNvSpPr/>
          <p:nvPr/>
        </p:nvSpPr>
        <p:spPr>
          <a:xfrm>
            <a:off x="8513064" y="3200400"/>
            <a:ext cx="297180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20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Values</a:t>
            </a:r>
            <a:endParaRPr lang="en-US" sz="2200" dirty="0"/>
          </a:p>
        </p:txBody>
      </p:sp>
      <p:sp>
        <p:nvSpPr>
          <p:cNvPr id="22" name="Shape 17"/>
          <p:cNvSpPr/>
          <p:nvPr/>
        </p:nvSpPr>
        <p:spPr>
          <a:xfrm>
            <a:off x="8513064" y="3749040"/>
            <a:ext cx="457200" cy="36576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23" name="Text 18"/>
          <p:cNvSpPr/>
          <p:nvPr/>
        </p:nvSpPr>
        <p:spPr>
          <a:xfrm>
            <a:off x="8513064" y="3886200"/>
            <a:ext cx="2971800" cy="2194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40000"/>
              </a:lnSpc>
              <a:buNone/>
            </a:pPr>
            <a:r>
              <a:rPr lang="en-US" sz="120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Transparency in pricing, integrity in dealings, dignity in service, and reinvestment in the local community we operate within. Every transaction is treated as a long-term relationship.</a:t>
            </a:r>
            <a:endParaRPr lang="en-US" sz="1200" dirty="0"/>
          </a:p>
        </p:txBody>
      </p:sp>
      <p:sp>
        <p:nvSpPr>
          <p:cNvPr id="24" name="Shape 19"/>
          <p:cNvSpPr/>
          <p:nvPr/>
        </p:nvSpPr>
        <p:spPr>
          <a:xfrm>
            <a:off x="0" y="6537960"/>
            <a:ext cx="12161520" cy="320040"/>
          </a:xfrm>
          <a:prstGeom prst="rect">
            <a:avLst/>
          </a:prstGeom>
          <a:solidFill>
            <a:srgbClr val="0F2A47"/>
          </a:solidFill>
          <a:ln w="12700">
            <a:solidFill>
              <a:srgbClr val="0F2A47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25" name="Text 20"/>
          <p:cNvSpPr/>
          <p:nvPr/>
        </p:nvSpPr>
        <p:spPr>
          <a:xfrm>
            <a:off x="457200" y="6537960"/>
            <a:ext cx="9601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SHOP RIGHTEPAY CORPORATION LIMITED   |   Retail &amp; Wholesale Trading House   |   Gopalpur, Durgapur, West Bengal</a:t>
            </a:r>
            <a:endParaRPr lang="en-US" sz="900" dirty="0"/>
          </a:p>
        </p:txBody>
      </p:sp>
      <p:sp>
        <p:nvSpPr>
          <p:cNvPr id="26" name="Text 21"/>
          <p:cNvSpPr/>
          <p:nvPr/>
        </p:nvSpPr>
        <p:spPr>
          <a:xfrm>
            <a:off x="11338560" y="6537960"/>
            <a:ext cx="3657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b="1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</a:t>
            </a:r>
            <a:endParaRPr lang="en-US" sz="1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8666">
        <p:split orient="vert"/>
      </p:transition>
    </mc:Choice>
    <mc:Fallback xmlns="">
      <p:transition spd="slow" advTm="8666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3" name="Text 1"/>
          <p:cNvSpPr/>
          <p:nvPr/>
        </p:nvSpPr>
        <p:spPr>
          <a:xfrm>
            <a:off x="640080" y="411480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600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03  ·  CORPORATE IDENTITY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640080" y="713232"/>
            <a:ext cx="109728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Legal &amp; Statutory Snapshot</a:t>
            </a:r>
            <a:endParaRPr lang="en-US" sz="3200" dirty="0"/>
          </a:p>
        </p:txBody>
      </p:sp>
      <p:sp>
        <p:nvSpPr>
          <p:cNvPr id="5" name="Shape 3"/>
          <p:cNvSpPr/>
          <p:nvPr/>
        </p:nvSpPr>
        <p:spPr>
          <a:xfrm>
            <a:off x="640080" y="1554480"/>
            <a:ext cx="548640" cy="4572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6" name="Shape 4"/>
          <p:cNvSpPr/>
          <p:nvPr/>
        </p:nvSpPr>
        <p:spPr>
          <a:xfrm>
            <a:off x="640080" y="1828800"/>
            <a:ext cx="2194560" cy="310896"/>
          </a:xfrm>
          <a:prstGeom prst="rect">
            <a:avLst/>
          </a:prstGeom>
          <a:solidFill>
            <a:srgbClr val="0F2A47"/>
          </a:solidFill>
          <a:ln w="12700">
            <a:solidFill>
              <a:srgbClr val="0F2A47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7" name="Text 5"/>
          <p:cNvSpPr/>
          <p:nvPr/>
        </p:nvSpPr>
        <p:spPr>
          <a:xfrm>
            <a:off x="749808" y="1828800"/>
            <a:ext cx="20116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Legal Name</a:t>
            </a:r>
            <a:endParaRPr lang="en-US" sz="1000" dirty="0"/>
          </a:p>
        </p:txBody>
      </p:sp>
      <p:sp>
        <p:nvSpPr>
          <p:cNvPr id="8" name="Shape 6"/>
          <p:cNvSpPr/>
          <p:nvPr/>
        </p:nvSpPr>
        <p:spPr>
          <a:xfrm>
            <a:off x="2834640" y="1828800"/>
            <a:ext cx="4389120" cy="310896"/>
          </a:xfrm>
          <a:prstGeom prst="rect">
            <a:avLst/>
          </a:prstGeom>
          <a:solidFill>
            <a:srgbClr val="F7F2EA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9" name="Text 7"/>
          <p:cNvSpPr/>
          <p:nvPr/>
        </p:nvSpPr>
        <p:spPr>
          <a:xfrm>
            <a:off x="2944368" y="1828800"/>
            <a:ext cx="42062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C2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SHOP RIGHTEPAY CORPORATION LIMITED</a:t>
            </a:r>
            <a:endParaRPr lang="en-US" sz="1050" dirty="0"/>
          </a:p>
        </p:txBody>
      </p:sp>
      <p:sp>
        <p:nvSpPr>
          <p:cNvPr id="10" name="Shape 8"/>
          <p:cNvSpPr/>
          <p:nvPr/>
        </p:nvSpPr>
        <p:spPr>
          <a:xfrm>
            <a:off x="640080" y="2176272"/>
            <a:ext cx="2194560" cy="310896"/>
          </a:xfrm>
          <a:prstGeom prst="rect">
            <a:avLst/>
          </a:prstGeom>
          <a:solidFill>
            <a:srgbClr val="0F2A47"/>
          </a:solidFill>
          <a:ln w="12700">
            <a:solidFill>
              <a:srgbClr val="0F2A47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1" name="Text 9"/>
          <p:cNvSpPr/>
          <p:nvPr/>
        </p:nvSpPr>
        <p:spPr>
          <a:xfrm>
            <a:off x="749808" y="2176272"/>
            <a:ext cx="20116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CIN</a:t>
            </a:r>
            <a:endParaRPr lang="en-US" sz="1000" dirty="0"/>
          </a:p>
        </p:txBody>
      </p:sp>
      <p:sp>
        <p:nvSpPr>
          <p:cNvPr id="12" name="Shape 10"/>
          <p:cNvSpPr/>
          <p:nvPr/>
        </p:nvSpPr>
        <p:spPr>
          <a:xfrm>
            <a:off x="2834640" y="2176272"/>
            <a:ext cx="4389120" cy="310896"/>
          </a:xfrm>
          <a:prstGeom prst="rect">
            <a:avLst/>
          </a:prstGeom>
          <a:solidFill>
            <a:srgbClr val="F7F2EA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3" name="Text 11"/>
          <p:cNvSpPr/>
          <p:nvPr/>
        </p:nvSpPr>
        <p:spPr>
          <a:xfrm>
            <a:off x="2944368" y="2176272"/>
            <a:ext cx="42062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C2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U45400WB2011PLC161876</a:t>
            </a:r>
            <a:endParaRPr lang="en-US" sz="1050" dirty="0"/>
          </a:p>
        </p:txBody>
      </p:sp>
      <p:sp>
        <p:nvSpPr>
          <p:cNvPr id="14" name="Shape 12"/>
          <p:cNvSpPr/>
          <p:nvPr/>
        </p:nvSpPr>
        <p:spPr>
          <a:xfrm>
            <a:off x="640080" y="2523744"/>
            <a:ext cx="2194560" cy="310896"/>
          </a:xfrm>
          <a:prstGeom prst="rect">
            <a:avLst/>
          </a:prstGeom>
          <a:solidFill>
            <a:srgbClr val="0F2A47"/>
          </a:solidFill>
          <a:ln w="12700">
            <a:solidFill>
              <a:srgbClr val="0F2A47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5" name="Text 13"/>
          <p:cNvSpPr/>
          <p:nvPr/>
        </p:nvSpPr>
        <p:spPr>
          <a:xfrm>
            <a:off x="749808" y="2523744"/>
            <a:ext cx="20116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PAN</a:t>
            </a:r>
            <a:endParaRPr lang="en-US" sz="1000" dirty="0"/>
          </a:p>
        </p:txBody>
      </p:sp>
      <p:sp>
        <p:nvSpPr>
          <p:cNvPr id="16" name="Shape 14"/>
          <p:cNvSpPr/>
          <p:nvPr/>
        </p:nvSpPr>
        <p:spPr>
          <a:xfrm>
            <a:off x="2834640" y="2523744"/>
            <a:ext cx="4389120" cy="310896"/>
          </a:xfrm>
          <a:prstGeom prst="rect">
            <a:avLst/>
          </a:prstGeom>
          <a:solidFill>
            <a:srgbClr val="F7F2EA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7" name="Text 15"/>
          <p:cNvSpPr/>
          <p:nvPr/>
        </p:nvSpPr>
        <p:spPr>
          <a:xfrm>
            <a:off x="2944368" y="2523744"/>
            <a:ext cx="42062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C2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AAECT3123G</a:t>
            </a:r>
            <a:endParaRPr lang="en-US" sz="1050" dirty="0"/>
          </a:p>
        </p:txBody>
      </p:sp>
      <p:sp>
        <p:nvSpPr>
          <p:cNvPr id="18" name="Shape 16"/>
          <p:cNvSpPr/>
          <p:nvPr/>
        </p:nvSpPr>
        <p:spPr>
          <a:xfrm>
            <a:off x="640080" y="2871216"/>
            <a:ext cx="2194560" cy="310896"/>
          </a:xfrm>
          <a:prstGeom prst="rect">
            <a:avLst/>
          </a:prstGeom>
          <a:solidFill>
            <a:srgbClr val="0F2A47"/>
          </a:solidFill>
          <a:ln w="12700">
            <a:solidFill>
              <a:srgbClr val="0F2A47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9" name="Text 17"/>
          <p:cNvSpPr/>
          <p:nvPr/>
        </p:nvSpPr>
        <p:spPr>
          <a:xfrm>
            <a:off x="749808" y="2871216"/>
            <a:ext cx="20116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GSTIN</a:t>
            </a:r>
            <a:endParaRPr lang="en-US" sz="1000" dirty="0"/>
          </a:p>
        </p:txBody>
      </p:sp>
      <p:sp>
        <p:nvSpPr>
          <p:cNvPr id="20" name="Shape 18"/>
          <p:cNvSpPr/>
          <p:nvPr/>
        </p:nvSpPr>
        <p:spPr>
          <a:xfrm>
            <a:off x="2834640" y="2871216"/>
            <a:ext cx="4389120" cy="310896"/>
          </a:xfrm>
          <a:prstGeom prst="rect">
            <a:avLst/>
          </a:prstGeom>
          <a:solidFill>
            <a:srgbClr val="F7F2EA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21" name="Text 19"/>
          <p:cNvSpPr/>
          <p:nvPr/>
        </p:nvSpPr>
        <p:spPr>
          <a:xfrm>
            <a:off x="2944368" y="2871216"/>
            <a:ext cx="42062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C2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19AAECT3123G1ZI</a:t>
            </a:r>
            <a:endParaRPr lang="en-US" sz="1050" dirty="0"/>
          </a:p>
        </p:txBody>
      </p:sp>
      <p:sp>
        <p:nvSpPr>
          <p:cNvPr id="22" name="Shape 20"/>
          <p:cNvSpPr/>
          <p:nvPr/>
        </p:nvSpPr>
        <p:spPr>
          <a:xfrm>
            <a:off x="640080" y="3218688"/>
            <a:ext cx="2194560" cy="310896"/>
          </a:xfrm>
          <a:prstGeom prst="rect">
            <a:avLst/>
          </a:prstGeom>
          <a:solidFill>
            <a:srgbClr val="0F2A47"/>
          </a:solidFill>
          <a:ln w="12700">
            <a:solidFill>
              <a:srgbClr val="0F2A47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23" name="Text 21"/>
          <p:cNvSpPr/>
          <p:nvPr/>
        </p:nvSpPr>
        <p:spPr>
          <a:xfrm>
            <a:off x="749808" y="3218688"/>
            <a:ext cx="20116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Date of Incorporation</a:t>
            </a:r>
            <a:endParaRPr lang="en-US" sz="1000" dirty="0"/>
          </a:p>
        </p:txBody>
      </p:sp>
      <p:sp>
        <p:nvSpPr>
          <p:cNvPr id="24" name="Shape 22"/>
          <p:cNvSpPr/>
          <p:nvPr/>
        </p:nvSpPr>
        <p:spPr>
          <a:xfrm>
            <a:off x="2834640" y="3218688"/>
            <a:ext cx="4389120" cy="310896"/>
          </a:xfrm>
          <a:prstGeom prst="rect">
            <a:avLst/>
          </a:prstGeom>
          <a:solidFill>
            <a:srgbClr val="F7F2EA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25" name="Text 23"/>
          <p:cNvSpPr/>
          <p:nvPr/>
        </p:nvSpPr>
        <p:spPr>
          <a:xfrm>
            <a:off x="2944368" y="3218688"/>
            <a:ext cx="42062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C2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 April 2011</a:t>
            </a:r>
            <a:endParaRPr lang="en-US" sz="1050" dirty="0"/>
          </a:p>
        </p:txBody>
      </p:sp>
      <p:sp>
        <p:nvSpPr>
          <p:cNvPr id="26" name="Shape 24"/>
          <p:cNvSpPr/>
          <p:nvPr/>
        </p:nvSpPr>
        <p:spPr>
          <a:xfrm>
            <a:off x="640080" y="3566160"/>
            <a:ext cx="2194560" cy="310896"/>
          </a:xfrm>
          <a:prstGeom prst="rect">
            <a:avLst/>
          </a:prstGeom>
          <a:solidFill>
            <a:srgbClr val="0F2A47"/>
          </a:solidFill>
          <a:ln w="12700">
            <a:solidFill>
              <a:srgbClr val="0F2A47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27" name="Text 25"/>
          <p:cNvSpPr/>
          <p:nvPr/>
        </p:nvSpPr>
        <p:spPr>
          <a:xfrm>
            <a:off x="749808" y="3566160"/>
            <a:ext cx="20116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Class of Company</a:t>
            </a:r>
            <a:endParaRPr lang="en-US" sz="1000" dirty="0"/>
          </a:p>
        </p:txBody>
      </p:sp>
      <p:sp>
        <p:nvSpPr>
          <p:cNvPr id="28" name="Shape 26"/>
          <p:cNvSpPr/>
          <p:nvPr/>
        </p:nvSpPr>
        <p:spPr>
          <a:xfrm>
            <a:off x="2834640" y="3566160"/>
            <a:ext cx="4389120" cy="310896"/>
          </a:xfrm>
          <a:prstGeom prst="rect">
            <a:avLst/>
          </a:prstGeom>
          <a:solidFill>
            <a:srgbClr val="F7F2EA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29" name="Text 27"/>
          <p:cNvSpPr/>
          <p:nvPr/>
        </p:nvSpPr>
        <p:spPr>
          <a:xfrm>
            <a:off x="2944368" y="3566160"/>
            <a:ext cx="42062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C2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Public, limited by shares</a:t>
            </a:r>
            <a:endParaRPr lang="en-US" sz="1050" dirty="0"/>
          </a:p>
        </p:txBody>
      </p:sp>
      <p:sp>
        <p:nvSpPr>
          <p:cNvPr id="30" name="Shape 28"/>
          <p:cNvSpPr/>
          <p:nvPr/>
        </p:nvSpPr>
        <p:spPr>
          <a:xfrm>
            <a:off x="640080" y="3913632"/>
            <a:ext cx="2194560" cy="310896"/>
          </a:xfrm>
          <a:prstGeom prst="rect">
            <a:avLst/>
          </a:prstGeom>
          <a:solidFill>
            <a:srgbClr val="0F2A47"/>
          </a:solidFill>
          <a:ln w="12700">
            <a:solidFill>
              <a:srgbClr val="0F2A47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31" name="Text 29"/>
          <p:cNvSpPr/>
          <p:nvPr/>
        </p:nvSpPr>
        <p:spPr>
          <a:xfrm>
            <a:off x="749808" y="3913632"/>
            <a:ext cx="20116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Registrar of Companies</a:t>
            </a:r>
            <a:endParaRPr lang="en-US" sz="1000" dirty="0"/>
          </a:p>
        </p:txBody>
      </p:sp>
      <p:sp>
        <p:nvSpPr>
          <p:cNvPr id="32" name="Shape 30"/>
          <p:cNvSpPr/>
          <p:nvPr/>
        </p:nvSpPr>
        <p:spPr>
          <a:xfrm>
            <a:off x="2834640" y="3913632"/>
            <a:ext cx="4389120" cy="310896"/>
          </a:xfrm>
          <a:prstGeom prst="rect">
            <a:avLst/>
          </a:prstGeom>
          <a:solidFill>
            <a:srgbClr val="F7F2EA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33" name="Text 31"/>
          <p:cNvSpPr/>
          <p:nvPr/>
        </p:nvSpPr>
        <p:spPr>
          <a:xfrm>
            <a:off x="2944368" y="3913632"/>
            <a:ext cx="42062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C2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RoC – Kolkata</a:t>
            </a:r>
            <a:endParaRPr lang="en-US" sz="1050" dirty="0"/>
          </a:p>
        </p:txBody>
      </p:sp>
      <p:sp>
        <p:nvSpPr>
          <p:cNvPr id="34" name="Shape 32"/>
          <p:cNvSpPr/>
          <p:nvPr/>
        </p:nvSpPr>
        <p:spPr>
          <a:xfrm>
            <a:off x="640080" y="4261104"/>
            <a:ext cx="2194560" cy="310896"/>
          </a:xfrm>
          <a:prstGeom prst="rect">
            <a:avLst/>
          </a:prstGeom>
          <a:solidFill>
            <a:srgbClr val="0F2A47"/>
          </a:solidFill>
          <a:ln w="12700">
            <a:solidFill>
              <a:srgbClr val="0F2A47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35" name="Text 33"/>
          <p:cNvSpPr/>
          <p:nvPr/>
        </p:nvSpPr>
        <p:spPr>
          <a:xfrm>
            <a:off x="749808" y="4261104"/>
            <a:ext cx="20116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Authorised Capital</a:t>
            </a:r>
            <a:endParaRPr lang="en-US" sz="1000" dirty="0"/>
          </a:p>
        </p:txBody>
      </p:sp>
      <p:sp>
        <p:nvSpPr>
          <p:cNvPr id="36" name="Shape 34"/>
          <p:cNvSpPr/>
          <p:nvPr/>
        </p:nvSpPr>
        <p:spPr>
          <a:xfrm>
            <a:off x="2834640" y="4261104"/>
            <a:ext cx="4389120" cy="310896"/>
          </a:xfrm>
          <a:prstGeom prst="rect">
            <a:avLst/>
          </a:prstGeom>
          <a:solidFill>
            <a:srgbClr val="F7F2EA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37" name="Text 35"/>
          <p:cNvSpPr/>
          <p:nvPr/>
        </p:nvSpPr>
        <p:spPr>
          <a:xfrm>
            <a:off x="2944368" y="4261104"/>
            <a:ext cx="42062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C2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₹5,00,00,000</a:t>
            </a:r>
            <a:endParaRPr lang="en-US" sz="1050" dirty="0"/>
          </a:p>
        </p:txBody>
      </p:sp>
      <p:sp>
        <p:nvSpPr>
          <p:cNvPr id="38" name="Shape 36"/>
          <p:cNvSpPr/>
          <p:nvPr/>
        </p:nvSpPr>
        <p:spPr>
          <a:xfrm>
            <a:off x="640080" y="4608576"/>
            <a:ext cx="2194560" cy="310896"/>
          </a:xfrm>
          <a:prstGeom prst="rect">
            <a:avLst/>
          </a:prstGeom>
          <a:solidFill>
            <a:srgbClr val="0F2A47"/>
          </a:solidFill>
          <a:ln w="12700">
            <a:solidFill>
              <a:srgbClr val="0F2A47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39" name="Text 37"/>
          <p:cNvSpPr/>
          <p:nvPr/>
        </p:nvSpPr>
        <p:spPr>
          <a:xfrm>
            <a:off x="749808" y="4608576"/>
            <a:ext cx="20116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Paid-up Capital</a:t>
            </a:r>
            <a:endParaRPr lang="en-US" sz="1000" dirty="0"/>
          </a:p>
        </p:txBody>
      </p:sp>
      <p:sp>
        <p:nvSpPr>
          <p:cNvPr id="40" name="Shape 38"/>
          <p:cNvSpPr/>
          <p:nvPr/>
        </p:nvSpPr>
        <p:spPr>
          <a:xfrm>
            <a:off x="2834640" y="4608576"/>
            <a:ext cx="4389120" cy="310896"/>
          </a:xfrm>
          <a:prstGeom prst="rect">
            <a:avLst/>
          </a:prstGeom>
          <a:solidFill>
            <a:srgbClr val="F7F2EA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41" name="Text 39"/>
          <p:cNvSpPr/>
          <p:nvPr/>
        </p:nvSpPr>
        <p:spPr>
          <a:xfrm>
            <a:off x="2944368" y="4608576"/>
            <a:ext cx="42062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C2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₹1,87,00,000</a:t>
            </a:r>
            <a:endParaRPr lang="en-US" sz="1050" dirty="0"/>
          </a:p>
        </p:txBody>
      </p:sp>
      <p:sp>
        <p:nvSpPr>
          <p:cNvPr id="42" name="Shape 40"/>
          <p:cNvSpPr/>
          <p:nvPr/>
        </p:nvSpPr>
        <p:spPr>
          <a:xfrm>
            <a:off x="640080" y="4956048"/>
            <a:ext cx="2194560" cy="310896"/>
          </a:xfrm>
          <a:prstGeom prst="rect">
            <a:avLst/>
          </a:prstGeom>
          <a:solidFill>
            <a:srgbClr val="0F2A47"/>
          </a:solidFill>
          <a:ln w="12700">
            <a:solidFill>
              <a:srgbClr val="0F2A47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43" name="Text 41"/>
          <p:cNvSpPr/>
          <p:nvPr/>
        </p:nvSpPr>
        <p:spPr>
          <a:xfrm>
            <a:off x="749808" y="4956048"/>
            <a:ext cx="201168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b="1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Company Status</a:t>
            </a:r>
            <a:endParaRPr lang="en-US" sz="1000" dirty="0"/>
          </a:p>
        </p:txBody>
      </p:sp>
      <p:sp>
        <p:nvSpPr>
          <p:cNvPr id="44" name="Shape 42"/>
          <p:cNvSpPr/>
          <p:nvPr/>
        </p:nvSpPr>
        <p:spPr>
          <a:xfrm>
            <a:off x="2834640" y="4956048"/>
            <a:ext cx="4389120" cy="310896"/>
          </a:xfrm>
          <a:prstGeom prst="rect">
            <a:avLst/>
          </a:prstGeom>
          <a:solidFill>
            <a:srgbClr val="F7F2EA"/>
          </a:solidFill>
          <a:ln w="635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45" name="Text 43"/>
          <p:cNvSpPr/>
          <p:nvPr/>
        </p:nvSpPr>
        <p:spPr>
          <a:xfrm>
            <a:off x="2944368" y="4956048"/>
            <a:ext cx="4206240" cy="310896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C2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Active · ACTIVE Compliant</a:t>
            </a:r>
            <a:endParaRPr lang="en-US" sz="1050" dirty="0"/>
          </a:p>
        </p:txBody>
      </p:sp>
      <p:sp>
        <p:nvSpPr>
          <p:cNvPr id="46" name="Shape 44"/>
          <p:cNvSpPr/>
          <p:nvPr/>
        </p:nvSpPr>
        <p:spPr>
          <a:xfrm>
            <a:off x="7680960" y="1828800"/>
            <a:ext cx="3840480" cy="4297680"/>
          </a:xfrm>
          <a:prstGeom prst="rect">
            <a:avLst/>
          </a:prstGeom>
          <a:solidFill>
            <a:srgbClr val="0F2A47"/>
          </a:solidFill>
          <a:ln w="12700">
            <a:solidFill>
              <a:srgbClr val="0F2A47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47" name="Text 45"/>
          <p:cNvSpPr/>
          <p:nvPr/>
        </p:nvSpPr>
        <p:spPr>
          <a:xfrm>
            <a:off x="7955280" y="2103120"/>
            <a:ext cx="32918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600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KEY REGISTRATIONS</a:t>
            </a:r>
            <a:endParaRPr lang="en-US" sz="1200" dirty="0"/>
          </a:p>
        </p:txBody>
      </p:sp>
      <p:sp>
        <p:nvSpPr>
          <p:cNvPr id="48" name="Shape 46"/>
          <p:cNvSpPr/>
          <p:nvPr/>
        </p:nvSpPr>
        <p:spPr>
          <a:xfrm>
            <a:off x="7955280" y="2514600"/>
            <a:ext cx="457200" cy="36576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pic>
        <p:nvPicPr>
          <p:cNvPr id="49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55280" y="2834640"/>
            <a:ext cx="201168" cy="201168"/>
          </a:xfrm>
          <a:prstGeom prst="rect">
            <a:avLst/>
          </a:prstGeom>
        </p:spPr>
      </p:pic>
      <p:sp>
        <p:nvSpPr>
          <p:cNvPr id="50" name="Text 47"/>
          <p:cNvSpPr/>
          <p:nvPr/>
        </p:nvSpPr>
        <p:spPr>
          <a:xfrm>
            <a:off x="8229600" y="2743200"/>
            <a:ext cx="31089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MCA Incorporation</a:t>
            </a:r>
            <a:endParaRPr lang="en-US" sz="1100" dirty="0"/>
          </a:p>
        </p:txBody>
      </p:sp>
      <p:sp>
        <p:nvSpPr>
          <p:cNvPr id="51" name="Text 48"/>
          <p:cNvSpPr/>
          <p:nvPr/>
        </p:nvSpPr>
        <p:spPr>
          <a:xfrm>
            <a:off x="8229600" y="3017520"/>
            <a:ext cx="310896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C9D3D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Companies Act, 1956 — RoC Kolkata</a:t>
            </a:r>
            <a:endParaRPr lang="en-US" sz="950" dirty="0"/>
          </a:p>
        </p:txBody>
      </p:sp>
      <p:pic>
        <p:nvPicPr>
          <p:cNvPr id="52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55280" y="3474720"/>
            <a:ext cx="201168" cy="201168"/>
          </a:xfrm>
          <a:prstGeom prst="rect">
            <a:avLst/>
          </a:prstGeom>
        </p:spPr>
      </p:pic>
      <p:sp>
        <p:nvSpPr>
          <p:cNvPr id="53" name="Text 49"/>
          <p:cNvSpPr/>
          <p:nvPr/>
        </p:nvSpPr>
        <p:spPr>
          <a:xfrm>
            <a:off x="8229600" y="3383280"/>
            <a:ext cx="31089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PAN — Income Tax</a:t>
            </a:r>
            <a:endParaRPr lang="en-US" sz="1100" dirty="0"/>
          </a:p>
        </p:txBody>
      </p:sp>
      <p:sp>
        <p:nvSpPr>
          <p:cNvPr id="54" name="Text 50"/>
          <p:cNvSpPr/>
          <p:nvPr/>
        </p:nvSpPr>
        <p:spPr>
          <a:xfrm>
            <a:off x="8229600" y="3657600"/>
            <a:ext cx="310896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C9D3D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AAECT3123G (e-PAN)</a:t>
            </a:r>
            <a:endParaRPr lang="en-US" sz="950" dirty="0"/>
          </a:p>
        </p:txBody>
      </p:sp>
      <p:pic>
        <p:nvPicPr>
          <p:cNvPr id="55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55280" y="4114800"/>
            <a:ext cx="201168" cy="201168"/>
          </a:xfrm>
          <a:prstGeom prst="rect">
            <a:avLst/>
          </a:prstGeom>
        </p:spPr>
      </p:pic>
      <p:sp>
        <p:nvSpPr>
          <p:cNvPr id="56" name="Text 51"/>
          <p:cNvSpPr/>
          <p:nvPr/>
        </p:nvSpPr>
        <p:spPr>
          <a:xfrm>
            <a:off x="8229600" y="4023360"/>
            <a:ext cx="31089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GST — West Bengal</a:t>
            </a:r>
            <a:endParaRPr lang="en-US" sz="1100" dirty="0"/>
          </a:p>
        </p:txBody>
      </p:sp>
      <p:sp>
        <p:nvSpPr>
          <p:cNvPr id="57" name="Text 52"/>
          <p:cNvSpPr/>
          <p:nvPr/>
        </p:nvSpPr>
        <p:spPr>
          <a:xfrm>
            <a:off x="8229600" y="4297680"/>
            <a:ext cx="310896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C9D3D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19AAECT3123G1ZI · Regular taxpayer</a:t>
            </a:r>
            <a:endParaRPr lang="en-US" sz="950" dirty="0"/>
          </a:p>
        </p:txBody>
      </p:sp>
      <p:pic>
        <p:nvPicPr>
          <p:cNvPr id="58" name="Image 3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55280" y="4754880"/>
            <a:ext cx="201168" cy="201168"/>
          </a:xfrm>
          <a:prstGeom prst="rect">
            <a:avLst/>
          </a:prstGeom>
        </p:spPr>
      </p:pic>
      <p:sp>
        <p:nvSpPr>
          <p:cNvPr id="59" name="Text 53"/>
          <p:cNvSpPr/>
          <p:nvPr/>
        </p:nvSpPr>
        <p:spPr>
          <a:xfrm>
            <a:off x="8229600" y="4663440"/>
            <a:ext cx="31089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Udyam (MSME)</a:t>
            </a:r>
            <a:endParaRPr lang="en-US" sz="1100" dirty="0"/>
          </a:p>
        </p:txBody>
      </p:sp>
      <p:sp>
        <p:nvSpPr>
          <p:cNvPr id="60" name="Text 54"/>
          <p:cNvSpPr/>
          <p:nvPr/>
        </p:nvSpPr>
        <p:spPr>
          <a:xfrm>
            <a:off x="8229600" y="4937760"/>
            <a:ext cx="310896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C9D3D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UDYAM-WB-18-0002126 · Micro Enterprise</a:t>
            </a:r>
            <a:endParaRPr lang="en-US" sz="950" dirty="0"/>
          </a:p>
        </p:txBody>
      </p:sp>
      <p:pic>
        <p:nvPicPr>
          <p:cNvPr id="61" name="Image 4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55280" y="5394960"/>
            <a:ext cx="201168" cy="201168"/>
          </a:xfrm>
          <a:prstGeom prst="rect">
            <a:avLst/>
          </a:prstGeom>
        </p:spPr>
      </p:pic>
      <p:sp>
        <p:nvSpPr>
          <p:cNvPr id="62" name="Text 55"/>
          <p:cNvSpPr/>
          <p:nvPr/>
        </p:nvSpPr>
        <p:spPr>
          <a:xfrm>
            <a:off x="8229600" y="5303520"/>
            <a:ext cx="31089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Name Change (2020)</a:t>
            </a:r>
            <a:endParaRPr lang="en-US" sz="1100" dirty="0"/>
          </a:p>
        </p:txBody>
      </p:sp>
      <p:sp>
        <p:nvSpPr>
          <p:cNvPr id="63" name="Text 56"/>
          <p:cNvSpPr/>
          <p:nvPr/>
        </p:nvSpPr>
        <p:spPr>
          <a:xfrm>
            <a:off x="8229600" y="5577840"/>
            <a:ext cx="310896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C9D3D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From Trio Land &amp; Projects Dev. Ltd.</a:t>
            </a:r>
            <a:endParaRPr lang="en-US" sz="950" dirty="0"/>
          </a:p>
        </p:txBody>
      </p:sp>
      <p:sp>
        <p:nvSpPr>
          <p:cNvPr id="64" name="Shape 57"/>
          <p:cNvSpPr/>
          <p:nvPr/>
        </p:nvSpPr>
        <p:spPr>
          <a:xfrm>
            <a:off x="0" y="6537960"/>
            <a:ext cx="12161520" cy="320040"/>
          </a:xfrm>
          <a:prstGeom prst="rect">
            <a:avLst/>
          </a:prstGeom>
          <a:solidFill>
            <a:srgbClr val="0F2A47"/>
          </a:solidFill>
          <a:ln w="12700">
            <a:solidFill>
              <a:srgbClr val="0F2A47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65" name="Text 58"/>
          <p:cNvSpPr/>
          <p:nvPr/>
        </p:nvSpPr>
        <p:spPr>
          <a:xfrm>
            <a:off x="457200" y="6537960"/>
            <a:ext cx="9601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SHOP RIGHTEPAY CORPORATION LIMITED   |   Retail &amp; Wholesale Trading House   |   Gopalpur, Durgapur, West Bengal</a:t>
            </a:r>
            <a:endParaRPr lang="en-US" sz="900" dirty="0"/>
          </a:p>
        </p:txBody>
      </p:sp>
      <p:sp>
        <p:nvSpPr>
          <p:cNvPr id="66" name="Text 59"/>
          <p:cNvSpPr/>
          <p:nvPr/>
        </p:nvSpPr>
        <p:spPr>
          <a:xfrm>
            <a:off x="11338560" y="6537960"/>
            <a:ext cx="3657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b="1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</a:t>
            </a:r>
            <a:endParaRPr lang="en-US" sz="1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 advTm="8616">
        <p14:pan dir="u"/>
      </p:transition>
    </mc:Choice>
    <mc:Fallback xmlns="">
      <p:transition spd="slow" advTm="8616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3" name="Text 1"/>
          <p:cNvSpPr/>
          <p:nvPr/>
        </p:nvSpPr>
        <p:spPr>
          <a:xfrm>
            <a:off x="640080" y="411480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600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04  ·  LEADERSHIP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640080" y="713232"/>
            <a:ext cx="109728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Board of Directors</a:t>
            </a:r>
            <a:endParaRPr lang="en-US" sz="3200" dirty="0"/>
          </a:p>
        </p:txBody>
      </p:sp>
      <p:sp>
        <p:nvSpPr>
          <p:cNvPr id="5" name="Shape 3"/>
          <p:cNvSpPr/>
          <p:nvPr/>
        </p:nvSpPr>
        <p:spPr>
          <a:xfrm>
            <a:off x="640080" y="1554480"/>
            <a:ext cx="548640" cy="4572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6" name="Text 4"/>
          <p:cNvSpPr/>
          <p:nvPr/>
        </p:nvSpPr>
        <p:spPr>
          <a:xfrm>
            <a:off x="640080" y="1783080"/>
            <a:ext cx="1088136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250" i="1" dirty="0">
                <a:solidFill>
                  <a:srgbClr val="7A869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company is governed by a three-member board combining promoter ownership with independent professional oversight, ensuring continuity, accountability, and balanced decision-making.</a:t>
            </a:r>
            <a:endParaRPr lang="en-US" sz="1250" dirty="0"/>
          </a:p>
        </p:txBody>
      </p:sp>
      <p:sp>
        <p:nvSpPr>
          <p:cNvPr id="7" name="Shape 5"/>
          <p:cNvSpPr/>
          <p:nvPr/>
        </p:nvSpPr>
        <p:spPr>
          <a:xfrm>
            <a:off x="640080" y="2606040"/>
            <a:ext cx="3611880" cy="3520440"/>
          </a:xfrm>
          <a:prstGeom prst="rect">
            <a:avLst/>
          </a:prstGeom>
          <a:solidFill>
            <a:srgbClr val="F7F2EA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8" name="Shape 6"/>
          <p:cNvSpPr/>
          <p:nvPr/>
        </p:nvSpPr>
        <p:spPr>
          <a:xfrm>
            <a:off x="640080" y="2606040"/>
            <a:ext cx="73152" cy="352044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9" name="Shape 7"/>
          <p:cNvSpPr/>
          <p:nvPr/>
        </p:nvSpPr>
        <p:spPr>
          <a:xfrm>
            <a:off x="960120" y="2926080"/>
            <a:ext cx="914400" cy="914400"/>
          </a:xfrm>
          <a:prstGeom prst="ellipse">
            <a:avLst/>
          </a:prstGeom>
          <a:solidFill>
            <a:srgbClr val="0F2A47"/>
          </a:solidFill>
          <a:ln w="12700">
            <a:solidFill>
              <a:srgbClr val="0F2A47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0" name="Text 8"/>
          <p:cNvSpPr/>
          <p:nvPr/>
        </p:nvSpPr>
        <p:spPr>
          <a:xfrm>
            <a:off x="960120" y="2926080"/>
            <a:ext cx="9144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BG</a:t>
            </a:r>
            <a:endParaRPr lang="en-US" sz="2200" dirty="0"/>
          </a:p>
        </p:txBody>
      </p:sp>
      <p:sp>
        <p:nvSpPr>
          <p:cNvPr id="11" name="Text 9"/>
          <p:cNvSpPr/>
          <p:nvPr/>
        </p:nvSpPr>
        <p:spPr>
          <a:xfrm>
            <a:off x="960120" y="3931920"/>
            <a:ext cx="31546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Braja Gopal Chatterjee</a:t>
            </a:r>
            <a:endParaRPr lang="en-US" sz="1600" dirty="0"/>
          </a:p>
        </p:txBody>
      </p:sp>
      <p:sp>
        <p:nvSpPr>
          <p:cNvPr id="12" name="Text 10"/>
          <p:cNvSpPr/>
          <p:nvPr/>
        </p:nvSpPr>
        <p:spPr>
          <a:xfrm>
            <a:off x="960120" y="4343400"/>
            <a:ext cx="31546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200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Director · Promoter</a:t>
            </a:r>
            <a:endParaRPr lang="en-US" sz="1100" dirty="0"/>
          </a:p>
        </p:txBody>
      </p:sp>
      <p:sp>
        <p:nvSpPr>
          <p:cNvPr id="13" name="Text 11"/>
          <p:cNvSpPr/>
          <p:nvPr/>
        </p:nvSpPr>
        <p:spPr>
          <a:xfrm>
            <a:off x="960120" y="4663440"/>
            <a:ext cx="31546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7A869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DIN 03276552   ·   Appointed 20 Feb 2020</a:t>
            </a:r>
            <a:endParaRPr lang="en-US" sz="950" dirty="0"/>
          </a:p>
        </p:txBody>
      </p:sp>
      <p:sp>
        <p:nvSpPr>
          <p:cNvPr id="14" name="Text 12"/>
          <p:cNvSpPr/>
          <p:nvPr/>
        </p:nvSpPr>
        <p:spPr>
          <a:xfrm>
            <a:off x="960120" y="5029200"/>
            <a:ext cx="315468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5000"/>
              </a:lnSpc>
              <a:buNone/>
            </a:pPr>
            <a:r>
              <a:rPr lang="en-US" sz="110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Co-founder; oversees overall business strategy, vendor relationships, and store operations.</a:t>
            </a:r>
            <a:endParaRPr lang="en-US" sz="1100" dirty="0"/>
          </a:p>
        </p:txBody>
      </p:sp>
      <p:sp>
        <p:nvSpPr>
          <p:cNvPr id="15" name="Shape 13"/>
          <p:cNvSpPr/>
          <p:nvPr/>
        </p:nvSpPr>
        <p:spPr>
          <a:xfrm>
            <a:off x="4416552" y="2606040"/>
            <a:ext cx="3611880" cy="3520440"/>
          </a:xfrm>
          <a:prstGeom prst="rect">
            <a:avLst/>
          </a:prstGeom>
          <a:solidFill>
            <a:srgbClr val="F7F2EA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6" name="Shape 14"/>
          <p:cNvSpPr/>
          <p:nvPr/>
        </p:nvSpPr>
        <p:spPr>
          <a:xfrm>
            <a:off x="4416552" y="2606040"/>
            <a:ext cx="73152" cy="352044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7" name="Shape 15"/>
          <p:cNvSpPr/>
          <p:nvPr/>
        </p:nvSpPr>
        <p:spPr>
          <a:xfrm>
            <a:off x="4736592" y="2926080"/>
            <a:ext cx="914400" cy="914400"/>
          </a:xfrm>
          <a:prstGeom prst="ellipse">
            <a:avLst/>
          </a:prstGeom>
          <a:solidFill>
            <a:srgbClr val="0F2A47"/>
          </a:solidFill>
          <a:ln w="12700">
            <a:solidFill>
              <a:srgbClr val="0F2A47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8" name="Text 16"/>
          <p:cNvSpPr/>
          <p:nvPr/>
        </p:nvSpPr>
        <p:spPr>
          <a:xfrm>
            <a:off x="4736592" y="2926080"/>
            <a:ext cx="9144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RC</a:t>
            </a:r>
            <a:endParaRPr lang="en-US" sz="2200" dirty="0"/>
          </a:p>
        </p:txBody>
      </p:sp>
      <p:sp>
        <p:nvSpPr>
          <p:cNvPr id="19" name="Text 17"/>
          <p:cNvSpPr/>
          <p:nvPr/>
        </p:nvSpPr>
        <p:spPr>
          <a:xfrm>
            <a:off x="4736592" y="3931920"/>
            <a:ext cx="31546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Rupa Chatterjee</a:t>
            </a:r>
            <a:endParaRPr lang="en-US" sz="1600" dirty="0"/>
          </a:p>
        </p:txBody>
      </p:sp>
      <p:sp>
        <p:nvSpPr>
          <p:cNvPr id="20" name="Text 18"/>
          <p:cNvSpPr/>
          <p:nvPr/>
        </p:nvSpPr>
        <p:spPr>
          <a:xfrm>
            <a:off x="4736592" y="4343400"/>
            <a:ext cx="31546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200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Director · Promoter</a:t>
            </a:r>
            <a:endParaRPr lang="en-US" sz="1100" dirty="0"/>
          </a:p>
        </p:txBody>
      </p:sp>
      <p:sp>
        <p:nvSpPr>
          <p:cNvPr id="21" name="Text 19"/>
          <p:cNvSpPr/>
          <p:nvPr/>
        </p:nvSpPr>
        <p:spPr>
          <a:xfrm>
            <a:off x="4736592" y="4663440"/>
            <a:ext cx="31546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7A869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DIN 06679539   ·   Appointed 10 Mar 2020</a:t>
            </a:r>
            <a:endParaRPr lang="en-US" sz="950" dirty="0"/>
          </a:p>
        </p:txBody>
      </p:sp>
      <p:sp>
        <p:nvSpPr>
          <p:cNvPr id="22" name="Text 20"/>
          <p:cNvSpPr/>
          <p:nvPr/>
        </p:nvSpPr>
        <p:spPr>
          <a:xfrm>
            <a:off x="4736592" y="5029200"/>
            <a:ext cx="315468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5000"/>
              </a:lnSpc>
              <a:buNone/>
            </a:pPr>
            <a:r>
              <a:rPr lang="en-US" sz="110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Co-founder; leads administration, statutory compliance, and financial governance.</a:t>
            </a:r>
            <a:endParaRPr lang="en-US" sz="1100" dirty="0"/>
          </a:p>
        </p:txBody>
      </p:sp>
      <p:sp>
        <p:nvSpPr>
          <p:cNvPr id="23" name="Shape 21"/>
          <p:cNvSpPr/>
          <p:nvPr/>
        </p:nvSpPr>
        <p:spPr>
          <a:xfrm>
            <a:off x="8193024" y="2606040"/>
            <a:ext cx="3611880" cy="3520440"/>
          </a:xfrm>
          <a:prstGeom prst="rect">
            <a:avLst/>
          </a:prstGeom>
          <a:solidFill>
            <a:srgbClr val="F7F2EA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24" name="Shape 22"/>
          <p:cNvSpPr/>
          <p:nvPr/>
        </p:nvSpPr>
        <p:spPr>
          <a:xfrm>
            <a:off x="8193024" y="2606040"/>
            <a:ext cx="73152" cy="352044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25" name="Shape 23"/>
          <p:cNvSpPr/>
          <p:nvPr/>
        </p:nvSpPr>
        <p:spPr>
          <a:xfrm>
            <a:off x="8513064" y="2926080"/>
            <a:ext cx="914400" cy="914400"/>
          </a:xfrm>
          <a:prstGeom prst="ellipse">
            <a:avLst/>
          </a:prstGeom>
          <a:solidFill>
            <a:srgbClr val="0F2A47"/>
          </a:solidFill>
          <a:ln w="12700">
            <a:solidFill>
              <a:srgbClr val="0F2A47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26" name="Text 24"/>
          <p:cNvSpPr/>
          <p:nvPr/>
        </p:nvSpPr>
        <p:spPr>
          <a:xfrm>
            <a:off x="8513064" y="2926080"/>
            <a:ext cx="91440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JS</a:t>
            </a:r>
            <a:endParaRPr lang="en-US" sz="2200" dirty="0"/>
          </a:p>
        </p:txBody>
      </p:sp>
      <p:sp>
        <p:nvSpPr>
          <p:cNvPr id="27" name="Text 25"/>
          <p:cNvSpPr/>
          <p:nvPr/>
        </p:nvSpPr>
        <p:spPr>
          <a:xfrm>
            <a:off x="8513064" y="3931920"/>
            <a:ext cx="31546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60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Joy Sinha</a:t>
            </a:r>
            <a:endParaRPr lang="en-US" sz="1600" dirty="0"/>
          </a:p>
        </p:txBody>
      </p:sp>
      <p:sp>
        <p:nvSpPr>
          <p:cNvPr id="28" name="Text 26"/>
          <p:cNvSpPr/>
          <p:nvPr/>
        </p:nvSpPr>
        <p:spPr>
          <a:xfrm>
            <a:off x="8513064" y="4343400"/>
            <a:ext cx="31546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200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Director · Professional</a:t>
            </a:r>
            <a:endParaRPr lang="en-US" sz="1100" dirty="0"/>
          </a:p>
        </p:txBody>
      </p:sp>
      <p:sp>
        <p:nvSpPr>
          <p:cNvPr id="29" name="Text 27"/>
          <p:cNvSpPr/>
          <p:nvPr/>
        </p:nvSpPr>
        <p:spPr>
          <a:xfrm>
            <a:off x="8513064" y="4663440"/>
            <a:ext cx="31546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7A869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DIN 10753751   ·   Appointed 29 Aug 2025</a:t>
            </a:r>
            <a:endParaRPr lang="en-US" sz="950" dirty="0"/>
          </a:p>
        </p:txBody>
      </p:sp>
      <p:sp>
        <p:nvSpPr>
          <p:cNvPr id="30" name="Text 28"/>
          <p:cNvSpPr/>
          <p:nvPr/>
        </p:nvSpPr>
        <p:spPr>
          <a:xfrm>
            <a:off x="8513064" y="5029200"/>
            <a:ext cx="315468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5000"/>
              </a:lnSpc>
              <a:buNone/>
            </a:pPr>
            <a:r>
              <a:rPr lang="en-US" sz="110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Independent professional director contributing governance and strategic guidance.</a:t>
            </a:r>
            <a:endParaRPr lang="en-US" sz="1100" dirty="0"/>
          </a:p>
        </p:txBody>
      </p:sp>
      <p:sp>
        <p:nvSpPr>
          <p:cNvPr id="31" name="Shape 29"/>
          <p:cNvSpPr/>
          <p:nvPr/>
        </p:nvSpPr>
        <p:spPr>
          <a:xfrm>
            <a:off x="0" y="6537960"/>
            <a:ext cx="12161520" cy="320040"/>
          </a:xfrm>
          <a:prstGeom prst="rect">
            <a:avLst/>
          </a:prstGeom>
          <a:solidFill>
            <a:srgbClr val="0F2A47"/>
          </a:solidFill>
          <a:ln w="12700">
            <a:solidFill>
              <a:srgbClr val="0F2A47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32" name="Text 30"/>
          <p:cNvSpPr/>
          <p:nvPr/>
        </p:nvSpPr>
        <p:spPr>
          <a:xfrm>
            <a:off x="457200" y="6537960"/>
            <a:ext cx="9601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SHOP RIGHTEPAY CORPORATION LIMITED   |   Retail &amp; Wholesale Trading House   |   Gopalpur, Durgapur, West Bengal</a:t>
            </a:r>
            <a:endParaRPr lang="en-US" sz="900" dirty="0"/>
          </a:p>
        </p:txBody>
      </p:sp>
      <p:sp>
        <p:nvSpPr>
          <p:cNvPr id="33" name="Text 31"/>
          <p:cNvSpPr/>
          <p:nvPr/>
        </p:nvSpPr>
        <p:spPr>
          <a:xfrm>
            <a:off x="11338560" y="6537960"/>
            <a:ext cx="3657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b="1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</a:t>
            </a:r>
            <a:endParaRPr lang="en-US" sz="1000" dirty="0"/>
          </a:p>
        </p:txBody>
      </p:sp>
      <p:pic>
        <p:nvPicPr>
          <p:cNvPr id="35" name="Picture 34">
            <a:extLst>
              <a:ext uri="{FF2B5EF4-FFF2-40B4-BE49-F238E27FC236}">
                <a16:creationId xmlns:a16="http://schemas.microsoft.com/office/drawing/2014/main" id="{6651C038-4542-565C-85B8-2EBDF27DC97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3516" y="2918460"/>
            <a:ext cx="980440" cy="98044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8846">
        <p15:prstTrans prst="crush"/>
      </p:transition>
    </mc:Choice>
    <mc:Fallback xmlns="">
      <p:transition spd="slow" advTm="8846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3" name="Text 1"/>
          <p:cNvSpPr/>
          <p:nvPr/>
        </p:nvSpPr>
        <p:spPr>
          <a:xfrm>
            <a:off x="640080" y="411480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600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05  ·  WHERE WE OPERATE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640080" y="713232"/>
            <a:ext cx="109728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Registered Office &amp; Store Location</a:t>
            </a:r>
            <a:endParaRPr lang="en-US" sz="3200" dirty="0"/>
          </a:p>
        </p:txBody>
      </p:sp>
      <p:sp>
        <p:nvSpPr>
          <p:cNvPr id="5" name="Shape 3"/>
          <p:cNvSpPr/>
          <p:nvPr/>
        </p:nvSpPr>
        <p:spPr>
          <a:xfrm>
            <a:off x="640080" y="1554480"/>
            <a:ext cx="548640" cy="4572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pic>
        <p:nvPicPr>
          <p:cNvPr id="6" name="Image 0" descr="/home/claude/v2/images/2026-03-17.jp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640080" y="1828800"/>
            <a:ext cx="5943600" cy="429768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7" name="Shape 4"/>
          <p:cNvSpPr/>
          <p:nvPr/>
        </p:nvSpPr>
        <p:spPr>
          <a:xfrm>
            <a:off x="6858000" y="1828800"/>
            <a:ext cx="4663440" cy="2011680"/>
          </a:xfrm>
          <a:prstGeom prst="rect">
            <a:avLst/>
          </a:prstGeom>
          <a:solidFill>
            <a:srgbClr val="0F2A47"/>
          </a:solidFill>
          <a:ln w="12700">
            <a:solidFill>
              <a:srgbClr val="0F2A47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pic>
        <p:nvPicPr>
          <p:cNvPr id="8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32320" y="2011680"/>
            <a:ext cx="274320" cy="274320"/>
          </a:xfrm>
          <a:prstGeom prst="rect">
            <a:avLst/>
          </a:prstGeom>
        </p:spPr>
      </p:pic>
      <p:sp>
        <p:nvSpPr>
          <p:cNvPr id="9" name="Text 5"/>
          <p:cNvSpPr/>
          <p:nvPr/>
        </p:nvSpPr>
        <p:spPr>
          <a:xfrm>
            <a:off x="7498080" y="1993392"/>
            <a:ext cx="38404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500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REGISTERED OFFICE</a:t>
            </a:r>
            <a:endParaRPr lang="en-US" sz="1100" dirty="0"/>
          </a:p>
        </p:txBody>
      </p:sp>
      <p:sp>
        <p:nvSpPr>
          <p:cNvPr id="10" name="Text 6"/>
          <p:cNvSpPr/>
          <p:nvPr/>
        </p:nvSpPr>
        <p:spPr>
          <a:xfrm>
            <a:off x="7132320" y="2377440"/>
            <a:ext cx="411480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First Floor, Village &amp; PO Gopalpur,</a:t>
            </a:r>
            <a:endParaRPr lang="en-US" sz="130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PS Kanksa, Gopalpur, Bardhaman,</a:t>
            </a:r>
            <a:endParaRPr lang="en-US" sz="130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West Bengal — 713212  ·  India</a:t>
            </a:r>
            <a:endParaRPr lang="en-US" sz="1300" dirty="0"/>
          </a:p>
        </p:txBody>
      </p:sp>
      <p:sp>
        <p:nvSpPr>
          <p:cNvPr id="11" name="Shape 7"/>
          <p:cNvSpPr/>
          <p:nvPr/>
        </p:nvSpPr>
        <p:spPr>
          <a:xfrm>
            <a:off x="7132320" y="3520440"/>
            <a:ext cx="457200" cy="36576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2" name="Text 8"/>
          <p:cNvSpPr/>
          <p:nvPr/>
        </p:nvSpPr>
        <p:spPr>
          <a:xfrm>
            <a:off x="7132320" y="3584448"/>
            <a:ext cx="411480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i="1" dirty="0">
                <a:solidFill>
                  <a:srgbClr val="C9D3D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Jurisdictional GST Office: Baruipur</a:t>
            </a:r>
            <a:endParaRPr lang="en-US" sz="1000" dirty="0"/>
          </a:p>
        </p:txBody>
      </p:sp>
      <p:sp>
        <p:nvSpPr>
          <p:cNvPr id="13" name="Shape 9"/>
          <p:cNvSpPr/>
          <p:nvPr/>
        </p:nvSpPr>
        <p:spPr>
          <a:xfrm>
            <a:off x="6858000" y="3977640"/>
            <a:ext cx="4663440" cy="2148840"/>
          </a:xfrm>
          <a:prstGeom prst="rect">
            <a:avLst/>
          </a:prstGeom>
          <a:solidFill>
            <a:srgbClr val="F7F2EA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4" name="Shape 10"/>
          <p:cNvSpPr/>
          <p:nvPr/>
        </p:nvSpPr>
        <p:spPr>
          <a:xfrm>
            <a:off x="6858000" y="3977640"/>
            <a:ext cx="73152" cy="214884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32320" y="4160520"/>
            <a:ext cx="292608" cy="292608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7516368" y="4160520"/>
            <a:ext cx="384048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400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RETAIL STORE  ·  RIGHT PAY SHOP</a:t>
            </a:r>
            <a:endParaRPr lang="en-US" sz="1100" dirty="0"/>
          </a:p>
        </p:txBody>
      </p:sp>
      <p:sp>
        <p:nvSpPr>
          <p:cNvPr id="17" name="Text 12"/>
          <p:cNvSpPr/>
          <p:nvPr/>
        </p:nvSpPr>
        <p:spPr>
          <a:xfrm>
            <a:off x="7132320" y="4526280"/>
            <a:ext cx="411480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300" dirty="0">
                <a:solidFill>
                  <a:srgbClr val="1C2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Netaji Street, Uttarpara, Gopalpur,</a:t>
            </a:r>
            <a:endParaRPr lang="en-US" sz="1300" dirty="0"/>
          </a:p>
          <a:p>
            <a:pPr marL="0" indent="0">
              <a:lnSpc>
                <a:spcPct val="130000"/>
              </a:lnSpc>
              <a:buNone/>
            </a:pPr>
            <a:r>
              <a:rPr lang="en-US" sz="1300" dirty="0">
                <a:solidFill>
                  <a:srgbClr val="1C2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Durgapur, West Bengal — 713212</a:t>
            </a:r>
            <a:endParaRPr lang="en-US" sz="1300" dirty="0"/>
          </a:p>
        </p:txBody>
      </p:sp>
      <p:pic>
        <p:nvPicPr>
          <p:cNvPr id="18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132320" y="5504688"/>
            <a:ext cx="164592" cy="164592"/>
          </a:xfrm>
          <a:prstGeom prst="rect">
            <a:avLst/>
          </a:prstGeom>
        </p:spPr>
      </p:pic>
      <p:sp>
        <p:nvSpPr>
          <p:cNvPr id="19" name="Text 13"/>
          <p:cNvSpPr/>
          <p:nvPr/>
        </p:nvSpPr>
        <p:spPr>
          <a:xfrm>
            <a:off x="7360920" y="5486400"/>
            <a:ext cx="40233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C2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+91 98753 69532</a:t>
            </a:r>
            <a:endParaRPr lang="en-US" sz="1050" dirty="0"/>
          </a:p>
        </p:txBody>
      </p:sp>
      <p:pic>
        <p:nvPicPr>
          <p:cNvPr id="20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132320" y="5705856"/>
            <a:ext cx="164592" cy="164592"/>
          </a:xfrm>
          <a:prstGeom prst="rect">
            <a:avLst/>
          </a:prstGeom>
        </p:spPr>
      </p:pic>
      <p:sp>
        <p:nvSpPr>
          <p:cNvPr id="21" name="Text 14"/>
          <p:cNvSpPr/>
          <p:nvPr/>
        </p:nvSpPr>
        <p:spPr>
          <a:xfrm>
            <a:off x="7360920" y="5687568"/>
            <a:ext cx="40233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C2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support@rightpayshop.com</a:t>
            </a:r>
            <a:endParaRPr lang="en-US" sz="1050" dirty="0"/>
          </a:p>
        </p:txBody>
      </p:sp>
      <p:pic>
        <p:nvPicPr>
          <p:cNvPr id="22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132320" y="5907024"/>
            <a:ext cx="164592" cy="164592"/>
          </a:xfrm>
          <a:prstGeom prst="rect">
            <a:avLst/>
          </a:prstGeom>
        </p:spPr>
      </p:pic>
      <p:sp>
        <p:nvSpPr>
          <p:cNvPr id="23" name="Text 15"/>
          <p:cNvSpPr/>
          <p:nvPr/>
        </p:nvSpPr>
        <p:spPr>
          <a:xfrm>
            <a:off x="7360920" y="5888736"/>
            <a:ext cx="4023360" cy="20116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C2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rightpayshop.com</a:t>
            </a:r>
            <a:endParaRPr lang="en-US" sz="1050" dirty="0"/>
          </a:p>
        </p:txBody>
      </p:sp>
      <p:sp>
        <p:nvSpPr>
          <p:cNvPr id="24" name="Shape 16"/>
          <p:cNvSpPr/>
          <p:nvPr/>
        </p:nvSpPr>
        <p:spPr>
          <a:xfrm>
            <a:off x="0" y="6537960"/>
            <a:ext cx="12161520" cy="320040"/>
          </a:xfrm>
          <a:prstGeom prst="rect">
            <a:avLst/>
          </a:prstGeom>
          <a:solidFill>
            <a:srgbClr val="0F2A47"/>
          </a:solidFill>
          <a:ln w="12700">
            <a:solidFill>
              <a:srgbClr val="0F2A47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25" name="Text 17"/>
          <p:cNvSpPr/>
          <p:nvPr/>
        </p:nvSpPr>
        <p:spPr>
          <a:xfrm>
            <a:off x="457200" y="6537960"/>
            <a:ext cx="9601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SHOP RIGHTEPAY CORPORATION LIMITED   |   Retail &amp; Wholesale Trading House   |   Gopalpur, Durgapur, West Bengal</a:t>
            </a:r>
            <a:endParaRPr lang="en-US" sz="900" dirty="0"/>
          </a:p>
        </p:txBody>
      </p:sp>
      <p:sp>
        <p:nvSpPr>
          <p:cNvPr id="26" name="Text 18"/>
          <p:cNvSpPr/>
          <p:nvPr/>
        </p:nvSpPr>
        <p:spPr>
          <a:xfrm>
            <a:off x="11338560" y="6537960"/>
            <a:ext cx="3657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b="1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06</a:t>
            </a:r>
            <a:endParaRPr lang="en-US" sz="1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8277">
        <p14:conveyor dir="l"/>
      </p:transition>
    </mc:Choice>
    <mc:Fallback xmlns="">
      <p:transition spd="slow" advTm="8277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3" name="Text 1"/>
          <p:cNvSpPr/>
          <p:nvPr/>
        </p:nvSpPr>
        <p:spPr>
          <a:xfrm>
            <a:off x="640080" y="411480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600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06  ·  WHAT WE DO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640080" y="713232"/>
            <a:ext cx="109728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Business Activities</a:t>
            </a:r>
            <a:endParaRPr lang="en-US" sz="3200" dirty="0"/>
          </a:p>
        </p:txBody>
      </p:sp>
      <p:sp>
        <p:nvSpPr>
          <p:cNvPr id="5" name="Shape 3"/>
          <p:cNvSpPr/>
          <p:nvPr/>
        </p:nvSpPr>
        <p:spPr>
          <a:xfrm>
            <a:off x="640080" y="1554480"/>
            <a:ext cx="548640" cy="4572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6" name="Text 4"/>
          <p:cNvSpPr/>
          <p:nvPr/>
        </p:nvSpPr>
        <p:spPr>
          <a:xfrm>
            <a:off x="640080" y="1828800"/>
            <a:ext cx="10881360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250" i="1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Under our Udyam (MSME) registration, the company is mapped to a comprehensive set of National Industry Classification (NIC) codes spanning trading, retail, and select manufacturing — with retail trading as the principal activity.</a:t>
            </a:r>
            <a:endParaRPr lang="en-US" sz="1250" dirty="0"/>
          </a:p>
        </p:txBody>
      </p:sp>
      <p:sp>
        <p:nvSpPr>
          <p:cNvPr id="7" name="Shape 5"/>
          <p:cNvSpPr/>
          <p:nvPr/>
        </p:nvSpPr>
        <p:spPr>
          <a:xfrm>
            <a:off x="640080" y="2606040"/>
            <a:ext cx="3611880" cy="1508760"/>
          </a:xfrm>
          <a:prstGeom prst="rect">
            <a:avLst/>
          </a:prstGeom>
          <a:solidFill>
            <a:srgbClr val="FFFFFF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8" name="Shape 6"/>
          <p:cNvSpPr/>
          <p:nvPr/>
        </p:nvSpPr>
        <p:spPr>
          <a:xfrm>
            <a:off x="640080" y="2606040"/>
            <a:ext cx="3611880" cy="54864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9" name="Shape 7"/>
          <p:cNvSpPr/>
          <p:nvPr/>
        </p:nvSpPr>
        <p:spPr>
          <a:xfrm>
            <a:off x="868680" y="2880360"/>
            <a:ext cx="594360" cy="594360"/>
          </a:xfrm>
          <a:prstGeom prst="ellipse">
            <a:avLst/>
          </a:prstGeom>
          <a:solidFill>
            <a:srgbClr val="F7F2EA"/>
          </a:solidFill>
          <a:ln w="9525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pic>
        <p:nvPicPr>
          <p:cNvPr id="10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5840" y="3017520"/>
            <a:ext cx="329184" cy="329184"/>
          </a:xfrm>
          <a:prstGeom prst="rect">
            <a:avLst/>
          </a:prstGeom>
        </p:spPr>
      </p:pic>
      <p:sp>
        <p:nvSpPr>
          <p:cNvPr id="11" name="Text 8"/>
          <p:cNvSpPr/>
          <p:nvPr/>
        </p:nvSpPr>
        <p:spPr>
          <a:xfrm>
            <a:off x="1554480" y="2862072"/>
            <a:ext cx="25603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Groceries &amp; Food</a:t>
            </a:r>
            <a:endParaRPr lang="en-US" sz="1400" dirty="0"/>
          </a:p>
        </p:txBody>
      </p:sp>
      <p:sp>
        <p:nvSpPr>
          <p:cNvPr id="12" name="Text 9"/>
          <p:cNvSpPr/>
          <p:nvPr/>
        </p:nvSpPr>
        <p:spPr>
          <a:xfrm>
            <a:off x="1554480" y="3246120"/>
            <a:ext cx="25603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05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Cereals, pulses, tea, coffee, spices, flour and packaged staples — sold in retail and small-bulk packs.</a:t>
            </a:r>
            <a:endParaRPr lang="en-US" sz="1050" dirty="0"/>
          </a:p>
        </p:txBody>
      </p:sp>
      <p:sp>
        <p:nvSpPr>
          <p:cNvPr id="13" name="Shape 10"/>
          <p:cNvSpPr/>
          <p:nvPr/>
        </p:nvSpPr>
        <p:spPr>
          <a:xfrm>
            <a:off x="4416552" y="2606040"/>
            <a:ext cx="3611880" cy="1508760"/>
          </a:xfrm>
          <a:prstGeom prst="rect">
            <a:avLst/>
          </a:prstGeom>
          <a:solidFill>
            <a:srgbClr val="FFFFFF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4" name="Shape 11"/>
          <p:cNvSpPr/>
          <p:nvPr/>
        </p:nvSpPr>
        <p:spPr>
          <a:xfrm>
            <a:off x="4416552" y="2606040"/>
            <a:ext cx="3611880" cy="54864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5" name="Shape 12"/>
          <p:cNvSpPr/>
          <p:nvPr/>
        </p:nvSpPr>
        <p:spPr>
          <a:xfrm>
            <a:off x="4645152" y="2880360"/>
            <a:ext cx="594360" cy="594360"/>
          </a:xfrm>
          <a:prstGeom prst="ellipse">
            <a:avLst/>
          </a:prstGeom>
          <a:solidFill>
            <a:srgbClr val="F7F2EA"/>
          </a:solidFill>
          <a:ln w="9525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pic>
        <p:nvPicPr>
          <p:cNvPr id="1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82312" y="3017520"/>
            <a:ext cx="329184" cy="329184"/>
          </a:xfrm>
          <a:prstGeom prst="rect">
            <a:avLst/>
          </a:prstGeom>
        </p:spPr>
      </p:pic>
      <p:sp>
        <p:nvSpPr>
          <p:cNvPr id="17" name="Text 13"/>
          <p:cNvSpPr/>
          <p:nvPr/>
        </p:nvSpPr>
        <p:spPr>
          <a:xfrm>
            <a:off x="5330952" y="2862072"/>
            <a:ext cx="25603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Apparel</a:t>
            </a:r>
            <a:endParaRPr lang="en-US" sz="1400" dirty="0"/>
          </a:p>
        </p:txBody>
      </p:sp>
      <p:sp>
        <p:nvSpPr>
          <p:cNvPr id="18" name="Text 14"/>
          <p:cNvSpPr/>
          <p:nvPr/>
        </p:nvSpPr>
        <p:spPr>
          <a:xfrm>
            <a:off x="5330952" y="3246120"/>
            <a:ext cx="25603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05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Readymade garments, hosiery, and clothing accessories for men, women, and children.</a:t>
            </a:r>
            <a:endParaRPr lang="en-US" sz="1050" dirty="0"/>
          </a:p>
        </p:txBody>
      </p:sp>
      <p:sp>
        <p:nvSpPr>
          <p:cNvPr id="19" name="Shape 15"/>
          <p:cNvSpPr/>
          <p:nvPr/>
        </p:nvSpPr>
        <p:spPr>
          <a:xfrm>
            <a:off x="8193024" y="2606040"/>
            <a:ext cx="3611880" cy="1508760"/>
          </a:xfrm>
          <a:prstGeom prst="rect">
            <a:avLst/>
          </a:prstGeom>
          <a:solidFill>
            <a:srgbClr val="FFFFFF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20" name="Shape 16"/>
          <p:cNvSpPr/>
          <p:nvPr/>
        </p:nvSpPr>
        <p:spPr>
          <a:xfrm>
            <a:off x="8193024" y="2606040"/>
            <a:ext cx="3611880" cy="54864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21" name="Shape 17"/>
          <p:cNvSpPr/>
          <p:nvPr/>
        </p:nvSpPr>
        <p:spPr>
          <a:xfrm>
            <a:off x="8421624" y="2880360"/>
            <a:ext cx="594360" cy="594360"/>
          </a:xfrm>
          <a:prstGeom prst="ellipse">
            <a:avLst/>
          </a:prstGeom>
          <a:solidFill>
            <a:srgbClr val="F7F2EA"/>
          </a:solidFill>
          <a:ln w="9525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pic>
        <p:nvPicPr>
          <p:cNvPr id="22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58784" y="3017520"/>
            <a:ext cx="329184" cy="329184"/>
          </a:xfrm>
          <a:prstGeom prst="rect">
            <a:avLst/>
          </a:prstGeom>
        </p:spPr>
      </p:pic>
      <p:sp>
        <p:nvSpPr>
          <p:cNvPr id="23" name="Text 18"/>
          <p:cNvSpPr/>
          <p:nvPr/>
        </p:nvSpPr>
        <p:spPr>
          <a:xfrm>
            <a:off x="9107424" y="2862072"/>
            <a:ext cx="25603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Footwear &amp; Leather</a:t>
            </a:r>
            <a:endParaRPr lang="en-US" sz="1400" dirty="0"/>
          </a:p>
        </p:txBody>
      </p:sp>
      <p:sp>
        <p:nvSpPr>
          <p:cNvPr id="24" name="Text 19"/>
          <p:cNvSpPr/>
          <p:nvPr/>
        </p:nvSpPr>
        <p:spPr>
          <a:xfrm>
            <a:off x="9107424" y="3246120"/>
            <a:ext cx="25603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05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Branded and unbranded footwear, leather goods, and travel accessories.</a:t>
            </a:r>
            <a:endParaRPr lang="en-US" sz="1050" dirty="0"/>
          </a:p>
        </p:txBody>
      </p:sp>
      <p:sp>
        <p:nvSpPr>
          <p:cNvPr id="25" name="Shape 20"/>
          <p:cNvSpPr/>
          <p:nvPr/>
        </p:nvSpPr>
        <p:spPr>
          <a:xfrm>
            <a:off x="640080" y="4279392"/>
            <a:ext cx="3611880" cy="1508760"/>
          </a:xfrm>
          <a:prstGeom prst="rect">
            <a:avLst/>
          </a:prstGeom>
          <a:solidFill>
            <a:srgbClr val="FFFFFF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26" name="Shape 21"/>
          <p:cNvSpPr/>
          <p:nvPr/>
        </p:nvSpPr>
        <p:spPr>
          <a:xfrm>
            <a:off x="640080" y="4279392"/>
            <a:ext cx="3611880" cy="54864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27" name="Shape 22"/>
          <p:cNvSpPr/>
          <p:nvPr/>
        </p:nvSpPr>
        <p:spPr>
          <a:xfrm>
            <a:off x="868680" y="4553712"/>
            <a:ext cx="594360" cy="594360"/>
          </a:xfrm>
          <a:prstGeom prst="ellipse">
            <a:avLst/>
          </a:prstGeom>
          <a:solidFill>
            <a:srgbClr val="F7F2EA"/>
          </a:solidFill>
          <a:ln w="9525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pic>
        <p:nvPicPr>
          <p:cNvPr id="28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05840" y="4690872"/>
            <a:ext cx="329184" cy="329184"/>
          </a:xfrm>
          <a:prstGeom prst="rect">
            <a:avLst/>
          </a:prstGeom>
        </p:spPr>
      </p:pic>
      <p:sp>
        <p:nvSpPr>
          <p:cNvPr id="29" name="Text 23"/>
          <p:cNvSpPr/>
          <p:nvPr/>
        </p:nvSpPr>
        <p:spPr>
          <a:xfrm>
            <a:off x="1554480" y="4535424"/>
            <a:ext cx="25603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Household Goods</a:t>
            </a:r>
            <a:endParaRPr lang="en-US" sz="1400" dirty="0"/>
          </a:p>
        </p:txBody>
      </p:sp>
      <p:sp>
        <p:nvSpPr>
          <p:cNvPr id="30" name="Text 24"/>
          <p:cNvSpPr/>
          <p:nvPr/>
        </p:nvSpPr>
        <p:spPr>
          <a:xfrm>
            <a:off x="1554480" y="4919472"/>
            <a:ext cx="25603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05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Furniture, utensils, crockery, glassware, gas stoves, refrigerators, washing machines and other appliances.</a:t>
            </a:r>
            <a:endParaRPr lang="en-US" sz="1050" dirty="0"/>
          </a:p>
        </p:txBody>
      </p:sp>
      <p:sp>
        <p:nvSpPr>
          <p:cNvPr id="31" name="Shape 25"/>
          <p:cNvSpPr/>
          <p:nvPr/>
        </p:nvSpPr>
        <p:spPr>
          <a:xfrm>
            <a:off x="4416552" y="4279392"/>
            <a:ext cx="3611880" cy="1508760"/>
          </a:xfrm>
          <a:prstGeom prst="rect">
            <a:avLst/>
          </a:prstGeom>
          <a:solidFill>
            <a:srgbClr val="FFFFFF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32" name="Shape 26"/>
          <p:cNvSpPr/>
          <p:nvPr/>
        </p:nvSpPr>
        <p:spPr>
          <a:xfrm>
            <a:off x="4416552" y="4279392"/>
            <a:ext cx="3611880" cy="54864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33" name="Shape 27"/>
          <p:cNvSpPr/>
          <p:nvPr/>
        </p:nvSpPr>
        <p:spPr>
          <a:xfrm>
            <a:off x="4645152" y="4553712"/>
            <a:ext cx="594360" cy="594360"/>
          </a:xfrm>
          <a:prstGeom prst="ellipse">
            <a:avLst/>
          </a:prstGeom>
          <a:solidFill>
            <a:srgbClr val="F7F2EA"/>
          </a:solidFill>
          <a:ln w="9525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pic>
        <p:nvPicPr>
          <p:cNvPr id="34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782312" y="4690872"/>
            <a:ext cx="329184" cy="329184"/>
          </a:xfrm>
          <a:prstGeom prst="rect">
            <a:avLst/>
          </a:prstGeom>
        </p:spPr>
      </p:pic>
      <p:sp>
        <p:nvSpPr>
          <p:cNvPr id="35" name="Text 28"/>
          <p:cNvSpPr/>
          <p:nvPr/>
        </p:nvSpPr>
        <p:spPr>
          <a:xfrm>
            <a:off x="5330952" y="4535424"/>
            <a:ext cx="25603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Wholesale Trading</a:t>
            </a:r>
            <a:endParaRPr lang="en-US" sz="1400" dirty="0"/>
          </a:p>
        </p:txBody>
      </p:sp>
      <p:sp>
        <p:nvSpPr>
          <p:cNvPr id="36" name="Text 29"/>
          <p:cNvSpPr/>
          <p:nvPr/>
        </p:nvSpPr>
        <p:spPr>
          <a:xfrm>
            <a:off x="5330952" y="4919472"/>
            <a:ext cx="25603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05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Non-specialised wholesale supply to local kirana and institutional buyers across the Durgapur belt.</a:t>
            </a:r>
            <a:endParaRPr lang="en-US" sz="1050" dirty="0"/>
          </a:p>
        </p:txBody>
      </p:sp>
      <p:sp>
        <p:nvSpPr>
          <p:cNvPr id="37" name="Shape 30"/>
          <p:cNvSpPr/>
          <p:nvPr/>
        </p:nvSpPr>
        <p:spPr>
          <a:xfrm>
            <a:off x="8193024" y="4279392"/>
            <a:ext cx="3611880" cy="1508760"/>
          </a:xfrm>
          <a:prstGeom prst="rect">
            <a:avLst/>
          </a:prstGeom>
          <a:solidFill>
            <a:srgbClr val="FFFFFF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38" name="Shape 31"/>
          <p:cNvSpPr/>
          <p:nvPr/>
        </p:nvSpPr>
        <p:spPr>
          <a:xfrm>
            <a:off x="8193024" y="4279392"/>
            <a:ext cx="3611880" cy="54864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39" name="Shape 32"/>
          <p:cNvSpPr/>
          <p:nvPr/>
        </p:nvSpPr>
        <p:spPr>
          <a:xfrm>
            <a:off x="8421624" y="4553712"/>
            <a:ext cx="594360" cy="594360"/>
          </a:xfrm>
          <a:prstGeom prst="ellipse">
            <a:avLst/>
          </a:prstGeom>
          <a:solidFill>
            <a:srgbClr val="F7F2EA"/>
          </a:solidFill>
          <a:ln w="9525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pic>
        <p:nvPicPr>
          <p:cNvPr id="40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558784" y="4690872"/>
            <a:ext cx="329184" cy="329184"/>
          </a:xfrm>
          <a:prstGeom prst="rect">
            <a:avLst/>
          </a:prstGeom>
        </p:spPr>
      </p:pic>
      <p:sp>
        <p:nvSpPr>
          <p:cNvPr id="41" name="Text 33"/>
          <p:cNvSpPr/>
          <p:nvPr/>
        </p:nvSpPr>
        <p:spPr>
          <a:xfrm>
            <a:off x="9107424" y="4535424"/>
            <a:ext cx="256032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Light Manufacturing</a:t>
            </a:r>
            <a:endParaRPr lang="en-US" sz="1400" dirty="0"/>
          </a:p>
        </p:txBody>
      </p:sp>
      <p:sp>
        <p:nvSpPr>
          <p:cNvPr id="42" name="Text 34"/>
          <p:cNvSpPr/>
          <p:nvPr/>
        </p:nvSpPr>
        <p:spPr>
          <a:xfrm>
            <a:off x="9107424" y="4919472"/>
            <a:ext cx="256032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05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Spice grinding &amp; processing, fabricated metal products, and bamboo/reed storage articles — registered under NIC.</a:t>
            </a:r>
            <a:endParaRPr lang="en-US" sz="1050" dirty="0"/>
          </a:p>
        </p:txBody>
      </p:sp>
      <p:sp>
        <p:nvSpPr>
          <p:cNvPr id="43" name="Shape 35"/>
          <p:cNvSpPr/>
          <p:nvPr/>
        </p:nvSpPr>
        <p:spPr>
          <a:xfrm>
            <a:off x="0" y="6537960"/>
            <a:ext cx="12161520" cy="320040"/>
          </a:xfrm>
          <a:prstGeom prst="rect">
            <a:avLst/>
          </a:prstGeom>
          <a:solidFill>
            <a:srgbClr val="0F2A47"/>
          </a:solidFill>
          <a:ln w="12700">
            <a:solidFill>
              <a:srgbClr val="0F2A47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44" name="Text 36"/>
          <p:cNvSpPr/>
          <p:nvPr/>
        </p:nvSpPr>
        <p:spPr>
          <a:xfrm>
            <a:off x="457200" y="6537960"/>
            <a:ext cx="9601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SHOP RIGHTEPAY CORPORATION LIMITED   |   Retail &amp; Wholesale Trading House   |   Gopalpur, Durgapur, West Bengal</a:t>
            </a:r>
            <a:endParaRPr lang="en-US" sz="900" dirty="0"/>
          </a:p>
        </p:txBody>
      </p:sp>
      <p:sp>
        <p:nvSpPr>
          <p:cNvPr id="45" name="Text 37"/>
          <p:cNvSpPr/>
          <p:nvPr/>
        </p:nvSpPr>
        <p:spPr>
          <a:xfrm>
            <a:off x="11338560" y="6537960"/>
            <a:ext cx="3657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b="1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07</a:t>
            </a:r>
            <a:endParaRPr lang="en-US" sz="1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6726">
        <p:split orient="vert"/>
      </p:transition>
    </mc:Choice>
    <mc:Fallback xmlns="">
      <p:transition spd="slow" advTm="6726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3" name="Text 1"/>
          <p:cNvSpPr/>
          <p:nvPr/>
        </p:nvSpPr>
        <p:spPr>
          <a:xfrm>
            <a:off x="640080" y="411480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600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07  ·  THE FLOOR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640080" y="713232"/>
            <a:ext cx="109728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Inside the Right Pay Shop Experience</a:t>
            </a:r>
            <a:endParaRPr lang="en-US" sz="3200" dirty="0"/>
          </a:p>
        </p:txBody>
      </p:sp>
      <p:sp>
        <p:nvSpPr>
          <p:cNvPr id="5" name="Shape 3"/>
          <p:cNvSpPr/>
          <p:nvPr/>
        </p:nvSpPr>
        <p:spPr>
          <a:xfrm>
            <a:off x="640080" y="1554480"/>
            <a:ext cx="548640" cy="4572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pic>
        <p:nvPicPr>
          <p:cNvPr id="6" name="Image 0" descr="/home/claude/v2/images/2026-03-17__7_.jp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640080" y="1828800"/>
            <a:ext cx="6766560" cy="429768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7" name="Shape 4"/>
          <p:cNvSpPr/>
          <p:nvPr/>
        </p:nvSpPr>
        <p:spPr>
          <a:xfrm>
            <a:off x="640080" y="5349240"/>
            <a:ext cx="6766560" cy="777240"/>
          </a:xfrm>
          <a:prstGeom prst="rect">
            <a:avLst/>
          </a:prstGeom>
          <a:solidFill>
            <a:srgbClr val="081B30">
              <a:alpha val="75000"/>
            </a:srgbClr>
          </a:solidFill>
          <a:ln w="12700">
            <a:solidFill>
              <a:srgbClr val="081B3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8" name="Text 5"/>
          <p:cNvSpPr/>
          <p:nvPr/>
        </p:nvSpPr>
        <p:spPr>
          <a:xfrm>
            <a:off x="868680" y="5440680"/>
            <a:ext cx="63093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Festive aisle with FMCG, snacks, and household staples</a:t>
            </a:r>
            <a:endParaRPr lang="en-US" sz="1300" dirty="0"/>
          </a:p>
        </p:txBody>
      </p:sp>
      <p:sp>
        <p:nvSpPr>
          <p:cNvPr id="9" name="Text 6"/>
          <p:cNvSpPr/>
          <p:nvPr/>
        </p:nvSpPr>
        <p:spPr>
          <a:xfrm>
            <a:off x="868680" y="5760720"/>
            <a:ext cx="630936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00" dirty="0">
                <a:solidFill>
                  <a:srgbClr val="E6EAF1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bright, well-lit shopping floor with clearly marked categories and pricing.</a:t>
            </a:r>
            <a:endParaRPr lang="en-US" sz="1000" dirty="0"/>
          </a:p>
        </p:txBody>
      </p:sp>
      <p:pic>
        <p:nvPicPr>
          <p:cNvPr id="10" name="Image 1" descr="/home/claude/v2/images/2026-03-17__5_.jp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7571232" y="1828800"/>
            <a:ext cx="4041648" cy="132283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Shape 7"/>
          <p:cNvSpPr/>
          <p:nvPr/>
        </p:nvSpPr>
        <p:spPr>
          <a:xfrm>
            <a:off x="7571232" y="2767584"/>
            <a:ext cx="4041648" cy="384048"/>
          </a:xfrm>
          <a:prstGeom prst="rect">
            <a:avLst/>
          </a:prstGeom>
          <a:solidFill>
            <a:srgbClr val="0F2A47">
              <a:alpha val="85000"/>
            </a:srgbClr>
          </a:solidFill>
          <a:ln w="12700">
            <a:solidFill>
              <a:srgbClr val="0F2A47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2" name="Text 8"/>
          <p:cNvSpPr/>
          <p:nvPr/>
        </p:nvSpPr>
        <p:spPr>
          <a:xfrm>
            <a:off x="7708392" y="2767584"/>
            <a:ext cx="376732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Grocery aisle · personal care wall</a:t>
            </a:r>
            <a:endParaRPr lang="en-US" sz="950" dirty="0"/>
          </a:p>
        </p:txBody>
      </p:sp>
      <p:pic>
        <p:nvPicPr>
          <p:cNvPr id="13" name="Image 2" descr="/home/claude/v2/images/2026-03-17__1_.jpg"/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7571232" y="3316224"/>
            <a:ext cx="4041648" cy="1322832"/>
          </a:xfrm>
          <a:prstGeom prst="rect">
            <a:avLst/>
          </a:prstGeom>
        </p:spPr>
      </p:pic>
      <p:sp>
        <p:nvSpPr>
          <p:cNvPr id="14" name="Shape 9"/>
          <p:cNvSpPr/>
          <p:nvPr/>
        </p:nvSpPr>
        <p:spPr>
          <a:xfrm>
            <a:off x="7571232" y="4255008"/>
            <a:ext cx="4041648" cy="384048"/>
          </a:xfrm>
          <a:prstGeom prst="rect">
            <a:avLst/>
          </a:prstGeom>
          <a:solidFill>
            <a:srgbClr val="0F2A47">
              <a:alpha val="85000"/>
            </a:srgbClr>
          </a:solidFill>
          <a:ln w="12700">
            <a:solidFill>
              <a:srgbClr val="0F2A47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5" name="Text 10"/>
          <p:cNvSpPr/>
          <p:nvPr/>
        </p:nvSpPr>
        <p:spPr>
          <a:xfrm>
            <a:off x="7708392" y="4255008"/>
            <a:ext cx="376732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Christmas &amp; festive merchandising</a:t>
            </a:r>
            <a:endParaRPr lang="en-US" sz="950" dirty="0"/>
          </a:p>
        </p:txBody>
      </p:sp>
      <p:pic>
        <p:nvPicPr>
          <p:cNvPr id="16" name="Image 3" descr="/home/claude/v2/images/2026-03-17__2_.jpg"/>
          <p:cNvPicPr>
            <a:picLocks noChangeAspect="1"/>
          </p:cNvPicPr>
          <p:nvPr/>
        </p:nvPicPr>
        <p:blipFill>
          <a:blip r:embed="rId6"/>
          <a:srcRect/>
          <a:stretch/>
        </p:blipFill>
        <p:spPr>
          <a:xfrm>
            <a:off x="7571232" y="4803648"/>
            <a:ext cx="4041648" cy="13228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7" name="Shape 11"/>
          <p:cNvSpPr/>
          <p:nvPr/>
        </p:nvSpPr>
        <p:spPr>
          <a:xfrm>
            <a:off x="7571232" y="5742432"/>
            <a:ext cx="4041648" cy="384048"/>
          </a:xfrm>
          <a:prstGeom prst="rect">
            <a:avLst/>
          </a:prstGeom>
          <a:solidFill>
            <a:srgbClr val="0F2A47">
              <a:alpha val="85000"/>
            </a:srgbClr>
          </a:solidFill>
          <a:ln w="12700">
            <a:solidFill>
              <a:srgbClr val="0F2A47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8" name="Text 12"/>
          <p:cNvSpPr/>
          <p:nvPr/>
        </p:nvSpPr>
        <p:spPr>
          <a:xfrm>
            <a:off x="7708392" y="5742432"/>
            <a:ext cx="3767328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Bakery &amp; confectionery counter</a:t>
            </a:r>
            <a:endParaRPr lang="en-US" sz="950" dirty="0"/>
          </a:p>
        </p:txBody>
      </p:sp>
      <p:sp>
        <p:nvSpPr>
          <p:cNvPr id="19" name="Shape 13"/>
          <p:cNvSpPr/>
          <p:nvPr/>
        </p:nvSpPr>
        <p:spPr>
          <a:xfrm>
            <a:off x="0" y="6537960"/>
            <a:ext cx="12161520" cy="320040"/>
          </a:xfrm>
          <a:prstGeom prst="rect">
            <a:avLst/>
          </a:prstGeom>
          <a:solidFill>
            <a:srgbClr val="0F2A47"/>
          </a:solidFill>
          <a:ln w="12700">
            <a:solidFill>
              <a:srgbClr val="0F2A47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20" name="Text 14"/>
          <p:cNvSpPr/>
          <p:nvPr/>
        </p:nvSpPr>
        <p:spPr>
          <a:xfrm>
            <a:off x="457200" y="6537960"/>
            <a:ext cx="9601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SHOP RIGHTEPAY CORPORATION LIMITED   |   Retail &amp; Wholesale Trading House   |   Gopalpur, Durgapur, West Bengal</a:t>
            </a:r>
            <a:endParaRPr lang="en-US" sz="900" dirty="0"/>
          </a:p>
        </p:txBody>
      </p:sp>
      <p:sp>
        <p:nvSpPr>
          <p:cNvPr id="21" name="Text 15"/>
          <p:cNvSpPr/>
          <p:nvPr/>
        </p:nvSpPr>
        <p:spPr>
          <a:xfrm>
            <a:off x="11338560" y="6537960"/>
            <a:ext cx="3657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b="1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08</a:t>
            </a:r>
            <a:endParaRPr lang="en-US" sz="1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9062">
        <p14:window dir="vert"/>
      </p:transition>
    </mc:Choice>
    <mc:Fallback xmlns="">
      <p:transition spd="slow" advTm="9062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3" name="Text 1"/>
          <p:cNvSpPr/>
          <p:nvPr/>
        </p:nvSpPr>
        <p:spPr>
          <a:xfrm>
            <a:off x="640080" y="411480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600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08  ·  BEYOND GROCERY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640080" y="713232"/>
            <a:ext cx="109728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Apparel, Footwear &amp; Lifestyle</a:t>
            </a:r>
            <a:endParaRPr lang="en-US" sz="3200" dirty="0"/>
          </a:p>
        </p:txBody>
      </p:sp>
      <p:sp>
        <p:nvSpPr>
          <p:cNvPr id="5" name="Shape 3"/>
          <p:cNvSpPr/>
          <p:nvPr/>
        </p:nvSpPr>
        <p:spPr>
          <a:xfrm>
            <a:off x="640080" y="1554480"/>
            <a:ext cx="548640" cy="4572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6" name="Text 4"/>
          <p:cNvSpPr/>
          <p:nvPr/>
        </p:nvSpPr>
        <p:spPr>
          <a:xfrm>
            <a:off x="640080" y="1828800"/>
            <a:ext cx="10881360" cy="5943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250" i="1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Durgapur store is not a one-category outlet. Dedicated zones for clothing and footwear give customers a department-store feel within a single visit — a rare offering at this price-point in the local market.</a:t>
            </a:r>
            <a:endParaRPr lang="en-US" sz="1250" dirty="0"/>
          </a:p>
        </p:txBody>
      </p:sp>
      <p:pic>
        <p:nvPicPr>
          <p:cNvPr id="7" name="Image 0" descr="/home/claude/v2/images/2026-03-17__8_.jp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640080" y="2606040"/>
            <a:ext cx="5440680" cy="31546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Shape 5"/>
          <p:cNvSpPr/>
          <p:nvPr/>
        </p:nvSpPr>
        <p:spPr>
          <a:xfrm>
            <a:off x="640080" y="5760720"/>
            <a:ext cx="5440680" cy="731520"/>
          </a:xfrm>
          <a:prstGeom prst="rect">
            <a:avLst/>
          </a:prstGeom>
          <a:solidFill>
            <a:srgbClr val="0F2A47"/>
          </a:solidFill>
          <a:ln w="12700">
            <a:solidFill>
              <a:srgbClr val="0F2A47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pic>
        <p:nvPicPr>
          <p:cNvPr id="9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68680" y="5980176"/>
            <a:ext cx="292608" cy="292608"/>
          </a:xfrm>
          <a:prstGeom prst="rect">
            <a:avLst/>
          </a:prstGeom>
        </p:spPr>
      </p:pic>
      <p:sp>
        <p:nvSpPr>
          <p:cNvPr id="10" name="Text 6"/>
          <p:cNvSpPr/>
          <p:nvPr/>
        </p:nvSpPr>
        <p:spPr>
          <a:xfrm>
            <a:off x="1280160" y="5806440"/>
            <a:ext cx="46634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500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APPAREL ZONE</a:t>
            </a:r>
            <a:endParaRPr lang="en-US" sz="1200" dirty="0"/>
          </a:p>
        </p:txBody>
      </p:sp>
      <p:sp>
        <p:nvSpPr>
          <p:cNvPr id="11" name="Text 7"/>
          <p:cNvSpPr/>
          <p:nvPr/>
        </p:nvSpPr>
        <p:spPr>
          <a:xfrm>
            <a:off x="1280160" y="6099048"/>
            <a:ext cx="46634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Men, women &amp; kids — readymade garments, hosiery, accessories.</a:t>
            </a:r>
            <a:endParaRPr lang="en-US" sz="1100" dirty="0"/>
          </a:p>
        </p:txBody>
      </p:sp>
      <p:pic>
        <p:nvPicPr>
          <p:cNvPr id="12" name="Image 2" descr="/home/claude/v2/images/2026-03-17__3_.jpg"/>
          <p:cNvPicPr>
            <a:picLocks noChangeAspect="1"/>
          </p:cNvPicPr>
          <p:nvPr/>
        </p:nvPicPr>
        <p:blipFill>
          <a:blip r:embed="rId5"/>
          <a:srcRect/>
          <a:stretch/>
        </p:blipFill>
        <p:spPr>
          <a:xfrm>
            <a:off x="6263640" y="2606040"/>
            <a:ext cx="5440680" cy="315468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3" name="Shape 8"/>
          <p:cNvSpPr/>
          <p:nvPr/>
        </p:nvSpPr>
        <p:spPr>
          <a:xfrm>
            <a:off x="6263640" y="5760720"/>
            <a:ext cx="5440680" cy="731520"/>
          </a:xfrm>
          <a:prstGeom prst="rect">
            <a:avLst/>
          </a:prstGeom>
          <a:solidFill>
            <a:srgbClr val="0F2A47"/>
          </a:solidFill>
          <a:ln w="12700">
            <a:solidFill>
              <a:srgbClr val="0F2A47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pic>
        <p:nvPicPr>
          <p:cNvPr id="14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92240" y="5980176"/>
            <a:ext cx="292608" cy="292608"/>
          </a:xfrm>
          <a:prstGeom prst="rect">
            <a:avLst/>
          </a:prstGeom>
        </p:spPr>
      </p:pic>
      <p:sp>
        <p:nvSpPr>
          <p:cNvPr id="15" name="Text 9"/>
          <p:cNvSpPr/>
          <p:nvPr/>
        </p:nvSpPr>
        <p:spPr>
          <a:xfrm>
            <a:off x="6903720" y="5806440"/>
            <a:ext cx="466344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500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FOOTWEAR ZONE</a:t>
            </a:r>
            <a:endParaRPr lang="en-US" sz="1200" dirty="0"/>
          </a:p>
        </p:txBody>
      </p:sp>
      <p:sp>
        <p:nvSpPr>
          <p:cNvPr id="16" name="Text 10"/>
          <p:cNvSpPr/>
          <p:nvPr/>
        </p:nvSpPr>
        <p:spPr>
          <a:xfrm>
            <a:off x="6903720" y="6099048"/>
            <a:ext cx="46634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Sports, casual &amp; formal — leading brands and value picks.</a:t>
            </a:r>
            <a:endParaRPr lang="en-US" sz="1100" dirty="0"/>
          </a:p>
        </p:txBody>
      </p:sp>
      <p:sp>
        <p:nvSpPr>
          <p:cNvPr id="17" name="Shape 11"/>
          <p:cNvSpPr/>
          <p:nvPr/>
        </p:nvSpPr>
        <p:spPr>
          <a:xfrm>
            <a:off x="0" y="6537960"/>
            <a:ext cx="12161520" cy="320040"/>
          </a:xfrm>
          <a:prstGeom prst="rect">
            <a:avLst/>
          </a:prstGeom>
          <a:solidFill>
            <a:srgbClr val="0F2A47"/>
          </a:solidFill>
          <a:ln w="12700">
            <a:solidFill>
              <a:srgbClr val="0F2A47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8" name="Text 12"/>
          <p:cNvSpPr/>
          <p:nvPr/>
        </p:nvSpPr>
        <p:spPr>
          <a:xfrm>
            <a:off x="457200" y="6537960"/>
            <a:ext cx="9601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SHOP RIGHTEPAY CORPORATION LIMITED   |   Retail &amp; Wholesale Trading House   |   Gopalpur, Durgapur, West Bengal</a:t>
            </a:r>
            <a:endParaRPr lang="en-US" sz="900" dirty="0"/>
          </a:p>
        </p:txBody>
      </p:sp>
      <p:sp>
        <p:nvSpPr>
          <p:cNvPr id="19" name="Text 13"/>
          <p:cNvSpPr/>
          <p:nvPr/>
        </p:nvSpPr>
        <p:spPr>
          <a:xfrm>
            <a:off x="11338560" y="6537960"/>
            <a:ext cx="3657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b="1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09</a:t>
            </a:r>
            <a:endParaRPr lang="en-US" sz="1000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343">
        <p15:prstTrans prst="pageCurlDouble"/>
      </p:transition>
    </mc:Choice>
    <mc:Fallback xmlns="">
      <p:transition spd="slow" advTm="8343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3" name="Text 1"/>
          <p:cNvSpPr/>
          <p:nvPr/>
        </p:nvSpPr>
        <p:spPr>
          <a:xfrm>
            <a:off x="640080" y="411480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600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09  ·  OUR ADVANTAGE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640080" y="713232"/>
            <a:ext cx="109728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Why Customers Choose Us</a:t>
            </a:r>
            <a:endParaRPr lang="en-US" sz="3200" dirty="0"/>
          </a:p>
        </p:txBody>
      </p:sp>
      <p:sp>
        <p:nvSpPr>
          <p:cNvPr id="5" name="Shape 3"/>
          <p:cNvSpPr/>
          <p:nvPr/>
        </p:nvSpPr>
        <p:spPr>
          <a:xfrm>
            <a:off x="640080" y="1554480"/>
            <a:ext cx="548640" cy="4572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6" name="Shape 4"/>
          <p:cNvSpPr/>
          <p:nvPr/>
        </p:nvSpPr>
        <p:spPr>
          <a:xfrm>
            <a:off x="640080" y="1828800"/>
            <a:ext cx="3611880" cy="1691640"/>
          </a:xfrm>
          <a:prstGeom prst="rect">
            <a:avLst/>
          </a:prstGeom>
          <a:solidFill>
            <a:srgbClr val="F7F2EA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7" name="Shape 5"/>
          <p:cNvSpPr/>
          <p:nvPr/>
        </p:nvSpPr>
        <p:spPr>
          <a:xfrm>
            <a:off x="640080" y="1828800"/>
            <a:ext cx="64008" cy="169164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8" name="Shape 6"/>
          <p:cNvSpPr/>
          <p:nvPr/>
        </p:nvSpPr>
        <p:spPr>
          <a:xfrm>
            <a:off x="914400" y="2121408"/>
            <a:ext cx="658368" cy="658368"/>
          </a:xfrm>
          <a:prstGeom prst="ellipse">
            <a:avLst/>
          </a:prstGeom>
          <a:solidFill>
            <a:srgbClr val="FFFFFF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pic>
        <p:nvPicPr>
          <p:cNvPr id="9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60704" y="2267712"/>
            <a:ext cx="365760" cy="365760"/>
          </a:xfrm>
          <a:prstGeom prst="rect">
            <a:avLst/>
          </a:prstGeom>
        </p:spPr>
      </p:pic>
      <p:sp>
        <p:nvSpPr>
          <p:cNvPr id="10" name="Text 7"/>
          <p:cNvSpPr/>
          <p:nvPr/>
        </p:nvSpPr>
        <p:spPr>
          <a:xfrm>
            <a:off x="1691640" y="2084832"/>
            <a:ext cx="24231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Wide Assortment</a:t>
            </a:r>
            <a:endParaRPr lang="en-US" sz="1450" dirty="0"/>
          </a:p>
        </p:txBody>
      </p:sp>
      <p:sp>
        <p:nvSpPr>
          <p:cNvPr id="11" name="Text 8"/>
          <p:cNvSpPr/>
          <p:nvPr/>
        </p:nvSpPr>
        <p:spPr>
          <a:xfrm>
            <a:off x="1691640" y="2487168"/>
            <a:ext cx="242316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05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Groceries, FMCG, apparel, footwear, household goods and seasonal merchandise — under one roof.</a:t>
            </a:r>
            <a:endParaRPr lang="en-US" sz="1050" dirty="0"/>
          </a:p>
        </p:txBody>
      </p:sp>
      <p:sp>
        <p:nvSpPr>
          <p:cNvPr id="12" name="Shape 9"/>
          <p:cNvSpPr/>
          <p:nvPr/>
        </p:nvSpPr>
        <p:spPr>
          <a:xfrm>
            <a:off x="4416552" y="1828800"/>
            <a:ext cx="3611880" cy="1691640"/>
          </a:xfrm>
          <a:prstGeom prst="rect">
            <a:avLst/>
          </a:prstGeom>
          <a:solidFill>
            <a:srgbClr val="F7F2EA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3" name="Shape 10"/>
          <p:cNvSpPr/>
          <p:nvPr/>
        </p:nvSpPr>
        <p:spPr>
          <a:xfrm>
            <a:off x="4416552" y="1828800"/>
            <a:ext cx="64008" cy="169164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4" name="Shape 11"/>
          <p:cNvSpPr/>
          <p:nvPr/>
        </p:nvSpPr>
        <p:spPr>
          <a:xfrm>
            <a:off x="4690872" y="2121408"/>
            <a:ext cx="658368" cy="658368"/>
          </a:xfrm>
          <a:prstGeom prst="ellipse">
            <a:avLst/>
          </a:prstGeom>
          <a:solidFill>
            <a:srgbClr val="FFFFFF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pic>
        <p:nvPicPr>
          <p:cNvPr id="1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37176" y="2267712"/>
            <a:ext cx="365760" cy="365760"/>
          </a:xfrm>
          <a:prstGeom prst="rect">
            <a:avLst/>
          </a:prstGeom>
        </p:spPr>
      </p:pic>
      <p:sp>
        <p:nvSpPr>
          <p:cNvPr id="16" name="Text 12"/>
          <p:cNvSpPr/>
          <p:nvPr/>
        </p:nvSpPr>
        <p:spPr>
          <a:xfrm>
            <a:off x="5468112" y="2084832"/>
            <a:ext cx="24231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Fair, Transparent Pricing</a:t>
            </a:r>
            <a:endParaRPr lang="en-US" sz="1450" dirty="0"/>
          </a:p>
        </p:txBody>
      </p:sp>
      <p:sp>
        <p:nvSpPr>
          <p:cNvPr id="17" name="Text 13"/>
          <p:cNvSpPr/>
          <p:nvPr/>
        </p:nvSpPr>
        <p:spPr>
          <a:xfrm>
            <a:off x="5468112" y="2487168"/>
            <a:ext cx="242316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05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Clear MRP-based pricing across categories, with regular value packs and seasonal offers.</a:t>
            </a:r>
            <a:endParaRPr lang="en-US" sz="1050" dirty="0"/>
          </a:p>
        </p:txBody>
      </p:sp>
      <p:sp>
        <p:nvSpPr>
          <p:cNvPr id="18" name="Shape 14"/>
          <p:cNvSpPr/>
          <p:nvPr/>
        </p:nvSpPr>
        <p:spPr>
          <a:xfrm>
            <a:off x="8193024" y="1828800"/>
            <a:ext cx="3611880" cy="1691640"/>
          </a:xfrm>
          <a:prstGeom prst="rect">
            <a:avLst/>
          </a:prstGeom>
          <a:solidFill>
            <a:srgbClr val="F7F2EA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9" name="Shape 15"/>
          <p:cNvSpPr/>
          <p:nvPr/>
        </p:nvSpPr>
        <p:spPr>
          <a:xfrm>
            <a:off x="8193024" y="1828800"/>
            <a:ext cx="64008" cy="169164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20" name="Shape 16"/>
          <p:cNvSpPr/>
          <p:nvPr/>
        </p:nvSpPr>
        <p:spPr>
          <a:xfrm>
            <a:off x="8467344" y="2121408"/>
            <a:ext cx="658368" cy="658368"/>
          </a:xfrm>
          <a:prstGeom prst="ellipse">
            <a:avLst/>
          </a:prstGeom>
          <a:solidFill>
            <a:srgbClr val="FFFFFF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pic>
        <p:nvPicPr>
          <p:cNvPr id="21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13648" y="2267712"/>
            <a:ext cx="365760" cy="365760"/>
          </a:xfrm>
          <a:prstGeom prst="rect">
            <a:avLst/>
          </a:prstGeom>
        </p:spPr>
      </p:pic>
      <p:sp>
        <p:nvSpPr>
          <p:cNvPr id="22" name="Text 17"/>
          <p:cNvSpPr/>
          <p:nvPr/>
        </p:nvSpPr>
        <p:spPr>
          <a:xfrm>
            <a:off x="9244584" y="2084832"/>
            <a:ext cx="24231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Trust &amp; Compliance</a:t>
            </a:r>
            <a:endParaRPr lang="en-US" sz="1450" dirty="0"/>
          </a:p>
        </p:txBody>
      </p:sp>
      <p:sp>
        <p:nvSpPr>
          <p:cNvPr id="23" name="Text 18"/>
          <p:cNvSpPr/>
          <p:nvPr/>
        </p:nvSpPr>
        <p:spPr>
          <a:xfrm>
            <a:off x="9244584" y="2487168"/>
            <a:ext cx="242316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05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Public limited company structure with CIN, GST, PAN, and Udyam registrations — fully compliant operations.</a:t>
            </a:r>
            <a:endParaRPr lang="en-US" sz="1050" dirty="0"/>
          </a:p>
        </p:txBody>
      </p:sp>
      <p:sp>
        <p:nvSpPr>
          <p:cNvPr id="24" name="Shape 19"/>
          <p:cNvSpPr/>
          <p:nvPr/>
        </p:nvSpPr>
        <p:spPr>
          <a:xfrm>
            <a:off x="640080" y="3685032"/>
            <a:ext cx="3611880" cy="1691640"/>
          </a:xfrm>
          <a:prstGeom prst="rect">
            <a:avLst/>
          </a:prstGeom>
          <a:solidFill>
            <a:srgbClr val="F7F2EA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25" name="Shape 20"/>
          <p:cNvSpPr/>
          <p:nvPr/>
        </p:nvSpPr>
        <p:spPr>
          <a:xfrm>
            <a:off x="640080" y="3685032"/>
            <a:ext cx="64008" cy="169164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26" name="Shape 21"/>
          <p:cNvSpPr/>
          <p:nvPr/>
        </p:nvSpPr>
        <p:spPr>
          <a:xfrm>
            <a:off x="914400" y="3977640"/>
            <a:ext cx="658368" cy="658368"/>
          </a:xfrm>
          <a:prstGeom prst="ellipse">
            <a:avLst/>
          </a:prstGeom>
          <a:solidFill>
            <a:srgbClr val="FFFFFF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pic>
        <p:nvPicPr>
          <p:cNvPr id="27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60704" y="4123944"/>
            <a:ext cx="365760" cy="365760"/>
          </a:xfrm>
          <a:prstGeom prst="rect">
            <a:avLst/>
          </a:prstGeom>
        </p:spPr>
      </p:pic>
      <p:sp>
        <p:nvSpPr>
          <p:cNvPr id="28" name="Text 22"/>
          <p:cNvSpPr/>
          <p:nvPr/>
        </p:nvSpPr>
        <p:spPr>
          <a:xfrm>
            <a:off x="1691640" y="3941064"/>
            <a:ext cx="24231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Convenience</a:t>
            </a:r>
            <a:endParaRPr lang="en-US" sz="1450" dirty="0"/>
          </a:p>
        </p:txBody>
      </p:sp>
      <p:sp>
        <p:nvSpPr>
          <p:cNvPr id="29" name="Text 23"/>
          <p:cNvSpPr/>
          <p:nvPr/>
        </p:nvSpPr>
        <p:spPr>
          <a:xfrm>
            <a:off x="1691640" y="4343400"/>
            <a:ext cx="242316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05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spacious, well-lit floor with organised aisles and helpful staff that respects every customer’s time.</a:t>
            </a:r>
            <a:endParaRPr lang="en-US" sz="1050" dirty="0"/>
          </a:p>
        </p:txBody>
      </p:sp>
      <p:sp>
        <p:nvSpPr>
          <p:cNvPr id="30" name="Shape 24"/>
          <p:cNvSpPr/>
          <p:nvPr/>
        </p:nvSpPr>
        <p:spPr>
          <a:xfrm>
            <a:off x="4416552" y="3685032"/>
            <a:ext cx="3611880" cy="1691640"/>
          </a:xfrm>
          <a:prstGeom prst="rect">
            <a:avLst/>
          </a:prstGeom>
          <a:solidFill>
            <a:srgbClr val="F7F2EA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31" name="Shape 25"/>
          <p:cNvSpPr/>
          <p:nvPr/>
        </p:nvSpPr>
        <p:spPr>
          <a:xfrm>
            <a:off x="4416552" y="3685032"/>
            <a:ext cx="64008" cy="169164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32" name="Shape 26"/>
          <p:cNvSpPr/>
          <p:nvPr/>
        </p:nvSpPr>
        <p:spPr>
          <a:xfrm>
            <a:off x="4690872" y="3977640"/>
            <a:ext cx="658368" cy="658368"/>
          </a:xfrm>
          <a:prstGeom prst="ellipse">
            <a:avLst/>
          </a:prstGeom>
          <a:solidFill>
            <a:srgbClr val="FFFFFF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pic>
        <p:nvPicPr>
          <p:cNvPr id="33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37176" y="4123944"/>
            <a:ext cx="365760" cy="365760"/>
          </a:xfrm>
          <a:prstGeom prst="rect">
            <a:avLst/>
          </a:prstGeom>
        </p:spPr>
      </p:pic>
      <p:sp>
        <p:nvSpPr>
          <p:cNvPr id="34" name="Text 27"/>
          <p:cNvSpPr/>
          <p:nvPr/>
        </p:nvSpPr>
        <p:spPr>
          <a:xfrm>
            <a:off x="5468112" y="3941064"/>
            <a:ext cx="24231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Local Roots</a:t>
            </a:r>
            <a:endParaRPr lang="en-US" sz="1450" dirty="0"/>
          </a:p>
        </p:txBody>
      </p:sp>
      <p:sp>
        <p:nvSpPr>
          <p:cNvPr id="35" name="Text 28"/>
          <p:cNvSpPr/>
          <p:nvPr/>
        </p:nvSpPr>
        <p:spPr>
          <a:xfrm>
            <a:off x="5468112" y="4343400"/>
            <a:ext cx="242316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05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Run by a Durgapur-based promoter family — sourcing, hiring, and reinvesting locally.</a:t>
            </a:r>
            <a:endParaRPr lang="en-US" sz="1050" dirty="0"/>
          </a:p>
        </p:txBody>
      </p:sp>
      <p:sp>
        <p:nvSpPr>
          <p:cNvPr id="36" name="Shape 29"/>
          <p:cNvSpPr/>
          <p:nvPr/>
        </p:nvSpPr>
        <p:spPr>
          <a:xfrm>
            <a:off x="8193024" y="3685032"/>
            <a:ext cx="3611880" cy="1691640"/>
          </a:xfrm>
          <a:prstGeom prst="rect">
            <a:avLst/>
          </a:prstGeom>
          <a:solidFill>
            <a:srgbClr val="F7F2EA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37" name="Shape 30"/>
          <p:cNvSpPr/>
          <p:nvPr/>
        </p:nvSpPr>
        <p:spPr>
          <a:xfrm>
            <a:off x="8193024" y="3685032"/>
            <a:ext cx="64008" cy="169164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38" name="Shape 31"/>
          <p:cNvSpPr/>
          <p:nvPr/>
        </p:nvSpPr>
        <p:spPr>
          <a:xfrm>
            <a:off x="8467344" y="3977640"/>
            <a:ext cx="658368" cy="658368"/>
          </a:xfrm>
          <a:prstGeom prst="ellipse">
            <a:avLst/>
          </a:prstGeom>
          <a:solidFill>
            <a:srgbClr val="FFFFFF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pic>
        <p:nvPicPr>
          <p:cNvPr id="39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13648" y="4123944"/>
            <a:ext cx="365760" cy="365760"/>
          </a:xfrm>
          <a:prstGeom prst="rect">
            <a:avLst/>
          </a:prstGeom>
        </p:spPr>
      </p:pic>
      <p:sp>
        <p:nvSpPr>
          <p:cNvPr id="40" name="Text 32"/>
          <p:cNvSpPr/>
          <p:nvPr/>
        </p:nvSpPr>
        <p:spPr>
          <a:xfrm>
            <a:off x="9244584" y="3941064"/>
            <a:ext cx="2423160" cy="38404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5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Quality Discipline</a:t>
            </a:r>
            <a:endParaRPr lang="en-US" sz="1450" dirty="0"/>
          </a:p>
        </p:txBody>
      </p:sp>
      <p:sp>
        <p:nvSpPr>
          <p:cNvPr id="41" name="Text 33"/>
          <p:cNvSpPr/>
          <p:nvPr/>
        </p:nvSpPr>
        <p:spPr>
          <a:xfrm>
            <a:off x="9244584" y="4343400"/>
            <a:ext cx="2423160" cy="9601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05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Consistent quality checks at intake, with clear rotation of perishables and packaged stock.</a:t>
            </a:r>
            <a:endParaRPr lang="en-US" sz="1050" dirty="0"/>
          </a:p>
        </p:txBody>
      </p:sp>
      <p:sp>
        <p:nvSpPr>
          <p:cNvPr id="42" name="Shape 34"/>
          <p:cNvSpPr/>
          <p:nvPr/>
        </p:nvSpPr>
        <p:spPr>
          <a:xfrm>
            <a:off x="640080" y="5349240"/>
            <a:ext cx="10881360" cy="868680"/>
          </a:xfrm>
          <a:prstGeom prst="rect">
            <a:avLst/>
          </a:prstGeom>
          <a:solidFill>
            <a:srgbClr val="0F2A47"/>
          </a:solidFill>
          <a:ln w="12700">
            <a:solidFill>
              <a:srgbClr val="0F2A47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pic>
        <p:nvPicPr>
          <p:cNvPr id="43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68680" y="5513832"/>
            <a:ext cx="411480" cy="411480"/>
          </a:xfrm>
          <a:prstGeom prst="rect">
            <a:avLst/>
          </a:prstGeom>
        </p:spPr>
      </p:pic>
      <p:sp>
        <p:nvSpPr>
          <p:cNvPr id="44" name="Text 35"/>
          <p:cNvSpPr/>
          <p:nvPr/>
        </p:nvSpPr>
        <p:spPr>
          <a:xfrm>
            <a:off x="1463040" y="5394960"/>
            <a:ext cx="99669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800" b="1" i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Pay Right, Get Right — at Rightepay.</a:t>
            </a:r>
            <a:endParaRPr lang="en-US" sz="1800" dirty="0"/>
          </a:p>
        </p:txBody>
      </p:sp>
      <p:sp>
        <p:nvSpPr>
          <p:cNvPr id="45" name="Text 36"/>
          <p:cNvSpPr/>
          <p:nvPr/>
        </p:nvSpPr>
        <p:spPr>
          <a:xfrm>
            <a:off x="1463040" y="5806440"/>
            <a:ext cx="99669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kern="0" spc="300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Our brand promise to every customer who walks through the doors.</a:t>
            </a:r>
            <a:endParaRPr lang="en-US" sz="1100" dirty="0"/>
          </a:p>
        </p:txBody>
      </p:sp>
      <p:sp>
        <p:nvSpPr>
          <p:cNvPr id="46" name="Shape 37"/>
          <p:cNvSpPr/>
          <p:nvPr/>
        </p:nvSpPr>
        <p:spPr>
          <a:xfrm>
            <a:off x="0" y="6537960"/>
            <a:ext cx="12161520" cy="320040"/>
          </a:xfrm>
          <a:prstGeom prst="rect">
            <a:avLst/>
          </a:prstGeom>
          <a:solidFill>
            <a:srgbClr val="0F2A47"/>
          </a:solidFill>
          <a:ln w="12700">
            <a:solidFill>
              <a:srgbClr val="0F2A47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47" name="Text 38"/>
          <p:cNvSpPr/>
          <p:nvPr/>
        </p:nvSpPr>
        <p:spPr>
          <a:xfrm>
            <a:off x="457200" y="6537960"/>
            <a:ext cx="9601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SHOP RIGHTEPAY CORPORATION LIMITED   |   Retail &amp; Wholesale Trading House   |   Gopalpur, Durgapur, West Bengal</a:t>
            </a:r>
            <a:endParaRPr lang="en-US" sz="900" dirty="0"/>
          </a:p>
        </p:txBody>
      </p:sp>
      <p:sp>
        <p:nvSpPr>
          <p:cNvPr id="48" name="Text 39"/>
          <p:cNvSpPr/>
          <p:nvPr/>
        </p:nvSpPr>
        <p:spPr>
          <a:xfrm>
            <a:off x="11338560" y="6537960"/>
            <a:ext cx="3657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b="1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</a:t>
            </a:r>
            <a:endParaRPr lang="en-US" sz="1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7729">
        <p14:vortex dir="r"/>
      </p:transition>
    </mc:Choice>
    <mc:Fallback xmlns="">
      <p:transition spd="slow" advTm="7729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081B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pic>
        <p:nvPicPr>
          <p:cNvPr id="3" name="Image 0" descr="/home/claude/v2/images/2026-03-17__7_.jp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6400800" y="0"/>
            <a:ext cx="5760720" cy="6858000"/>
          </a:xfrm>
          <a:prstGeom prst="rect">
            <a:avLst/>
          </a:prstGeom>
        </p:spPr>
      </p:pic>
      <p:sp>
        <p:nvSpPr>
          <p:cNvPr id="4" name="Shape 1"/>
          <p:cNvSpPr/>
          <p:nvPr/>
        </p:nvSpPr>
        <p:spPr>
          <a:xfrm>
            <a:off x="6400800" y="0"/>
            <a:ext cx="5760720" cy="6858000"/>
          </a:xfrm>
          <a:prstGeom prst="rect">
            <a:avLst/>
          </a:prstGeom>
          <a:solidFill>
            <a:srgbClr val="081B30">
              <a:alpha val="70000"/>
            </a:srgbClr>
          </a:solidFill>
          <a:ln w="12700">
            <a:solidFill>
              <a:srgbClr val="081B30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5" name="Text 2"/>
          <p:cNvSpPr/>
          <p:nvPr/>
        </p:nvSpPr>
        <p:spPr>
          <a:xfrm>
            <a:off x="777240" y="1554480"/>
            <a:ext cx="5486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kern="0" spc="1000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PART TWO</a:t>
            </a:r>
            <a:endParaRPr lang="en-US" sz="1300" dirty="0"/>
          </a:p>
        </p:txBody>
      </p:sp>
      <p:sp>
        <p:nvSpPr>
          <p:cNvPr id="6" name="Text 3"/>
          <p:cNvSpPr/>
          <p:nvPr/>
        </p:nvSpPr>
        <p:spPr>
          <a:xfrm>
            <a:off x="777240" y="2011680"/>
            <a:ext cx="6858000" cy="2743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05000"/>
              </a:lnSpc>
              <a:buNone/>
            </a:pPr>
            <a:r>
              <a:rPr lang="en-US" sz="50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From the</a:t>
            </a:r>
            <a:endParaRPr lang="en-US" sz="5000" dirty="0"/>
          </a:p>
          <a:p>
            <a:pPr marL="0" indent="0">
              <a:lnSpc>
                <a:spcPct val="105000"/>
              </a:lnSpc>
              <a:buNone/>
            </a:pPr>
            <a:r>
              <a:rPr lang="en-US" sz="50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Neighbourhood</a:t>
            </a:r>
            <a:endParaRPr lang="en-US" sz="5000" dirty="0"/>
          </a:p>
          <a:p>
            <a:pPr marL="0" indent="0">
              <a:lnSpc>
                <a:spcPct val="105000"/>
              </a:lnSpc>
              <a:buNone/>
            </a:pPr>
            <a:r>
              <a:rPr lang="en-US" sz="50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to the App.</a:t>
            </a:r>
            <a:endParaRPr lang="en-US" sz="5000" dirty="0"/>
          </a:p>
        </p:txBody>
      </p:sp>
      <p:sp>
        <p:nvSpPr>
          <p:cNvPr id="7" name="Shape 4"/>
          <p:cNvSpPr/>
          <p:nvPr/>
        </p:nvSpPr>
        <p:spPr>
          <a:xfrm>
            <a:off x="777240" y="4937760"/>
            <a:ext cx="640080" cy="4572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8" name="Text 5"/>
          <p:cNvSpPr/>
          <p:nvPr/>
        </p:nvSpPr>
        <p:spPr>
          <a:xfrm>
            <a:off x="777240" y="5120640"/>
            <a:ext cx="6858000" cy="1280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40000"/>
              </a:lnSpc>
              <a:buNone/>
            </a:pPr>
            <a:r>
              <a:rPr lang="en-US" sz="1400" i="1" dirty="0">
                <a:solidFill>
                  <a:srgbClr val="C9D3D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Introducing Rightepay Express — our quick-commerce vertical built on a proprietary technology stack and powered by a Franchise-Owned, Franchise-Operated (FOFO) network across West Bengal.</a:t>
            </a:r>
            <a:endParaRPr lang="en-US" sz="1400" dirty="0"/>
          </a:p>
        </p:txBody>
      </p:sp>
      <p:sp>
        <p:nvSpPr>
          <p:cNvPr id="9" name="Shape 6"/>
          <p:cNvSpPr/>
          <p:nvPr/>
        </p:nvSpPr>
        <p:spPr>
          <a:xfrm>
            <a:off x="0" y="6537960"/>
            <a:ext cx="12161520" cy="320040"/>
          </a:xfrm>
          <a:prstGeom prst="rect">
            <a:avLst/>
          </a:prstGeom>
          <a:solidFill>
            <a:srgbClr val="0F2A47"/>
          </a:solidFill>
          <a:ln w="12700">
            <a:solidFill>
              <a:srgbClr val="0F2A47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0" name="Text 7"/>
          <p:cNvSpPr/>
          <p:nvPr/>
        </p:nvSpPr>
        <p:spPr>
          <a:xfrm>
            <a:off x="457200" y="6537960"/>
            <a:ext cx="9601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SHOP RIGHTEPAY CORPORATION LIMITED   |   Retail &amp; Wholesale Trading House   |   Gopalpur, Durgapur, West Bengal</a:t>
            </a:r>
            <a:endParaRPr lang="en-US" sz="900" dirty="0"/>
          </a:p>
        </p:txBody>
      </p:sp>
      <p:sp>
        <p:nvSpPr>
          <p:cNvPr id="11" name="Text 8"/>
          <p:cNvSpPr/>
          <p:nvPr/>
        </p:nvSpPr>
        <p:spPr>
          <a:xfrm>
            <a:off x="11338560" y="6537960"/>
            <a:ext cx="3657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b="1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11</a:t>
            </a:r>
            <a:endParaRPr lang="en-US" sz="1000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7773">
        <p15:prstTrans prst="airplane"/>
      </p:transition>
    </mc:Choice>
    <mc:Fallback xmlns="">
      <p:transition spd="slow" advTm="7773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3" name="Text 1"/>
          <p:cNvSpPr/>
          <p:nvPr/>
        </p:nvSpPr>
        <p:spPr>
          <a:xfrm>
            <a:off x="640080" y="411480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600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11  ·  THE NEXT CHAPTER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640080" y="713232"/>
            <a:ext cx="109728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Rightepay Express — Quick Commerce</a:t>
            </a:r>
            <a:endParaRPr lang="en-US" sz="3200" dirty="0"/>
          </a:p>
        </p:txBody>
      </p:sp>
      <p:sp>
        <p:nvSpPr>
          <p:cNvPr id="5" name="Shape 3"/>
          <p:cNvSpPr/>
          <p:nvPr/>
        </p:nvSpPr>
        <p:spPr>
          <a:xfrm>
            <a:off x="640080" y="1554480"/>
            <a:ext cx="548640" cy="4572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6" name="Text 4"/>
          <p:cNvSpPr/>
          <p:nvPr/>
        </p:nvSpPr>
        <p:spPr>
          <a:xfrm>
            <a:off x="640080" y="1783080"/>
            <a:ext cx="10881360" cy="10972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40000"/>
              </a:lnSpc>
              <a:buNone/>
            </a:pPr>
            <a:r>
              <a:rPr lang="en-US" sz="130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Building on a successful brick-and-mortar retail footprint in Durgapur, the company is now operationalising a hyperlocal home-delivery business under its own brand — competing in the same category as Blinkit, Apna Mart, and Ekart, but built specifically for Tier-2 and Tier-3 West Bengal where these national players do not yet have meaningful presence.</a:t>
            </a:r>
            <a:endParaRPr lang="en-US" sz="1300" dirty="0"/>
          </a:p>
        </p:txBody>
      </p:sp>
      <p:sp>
        <p:nvSpPr>
          <p:cNvPr id="7" name="Shape 5"/>
          <p:cNvSpPr/>
          <p:nvPr/>
        </p:nvSpPr>
        <p:spPr>
          <a:xfrm>
            <a:off x="640080" y="3108960"/>
            <a:ext cx="3611880" cy="2468880"/>
          </a:xfrm>
          <a:prstGeom prst="rect">
            <a:avLst/>
          </a:prstGeom>
          <a:solidFill>
            <a:srgbClr val="F7F2EA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8" name="Shape 6"/>
          <p:cNvSpPr/>
          <p:nvPr/>
        </p:nvSpPr>
        <p:spPr>
          <a:xfrm>
            <a:off x="640080" y="3108960"/>
            <a:ext cx="3611880" cy="54864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9" name="Shape 7"/>
          <p:cNvSpPr/>
          <p:nvPr/>
        </p:nvSpPr>
        <p:spPr>
          <a:xfrm>
            <a:off x="1005840" y="3474720"/>
            <a:ext cx="731520" cy="731520"/>
          </a:xfrm>
          <a:prstGeom prst="ellipse">
            <a:avLst/>
          </a:prstGeom>
          <a:solidFill>
            <a:srgbClr val="FFFFFF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pic>
        <p:nvPicPr>
          <p:cNvPr id="10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0432" y="3639312"/>
            <a:ext cx="402336" cy="402336"/>
          </a:xfrm>
          <a:prstGeom prst="rect">
            <a:avLst/>
          </a:prstGeom>
        </p:spPr>
      </p:pic>
      <p:sp>
        <p:nvSpPr>
          <p:cNvPr id="11" name="Text 8"/>
          <p:cNvSpPr/>
          <p:nvPr/>
        </p:nvSpPr>
        <p:spPr>
          <a:xfrm>
            <a:off x="1005840" y="4343400"/>
            <a:ext cx="28803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Express Delivery</a:t>
            </a:r>
            <a:endParaRPr lang="en-US" sz="1700" dirty="0"/>
          </a:p>
        </p:txBody>
      </p:sp>
      <p:sp>
        <p:nvSpPr>
          <p:cNvPr id="12" name="Shape 9"/>
          <p:cNvSpPr/>
          <p:nvPr/>
        </p:nvSpPr>
        <p:spPr>
          <a:xfrm>
            <a:off x="1005840" y="4800600"/>
            <a:ext cx="365760" cy="36576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3" name="Text 10"/>
          <p:cNvSpPr/>
          <p:nvPr/>
        </p:nvSpPr>
        <p:spPr>
          <a:xfrm>
            <a:off x="1005840" y="4919472"/>
            <a:ext cx="28803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5000"/>
              </a:lnSpc>
              <a:buNone/>
            </a:pPr>
            <a:r>
              <a:rPr lang="en-US" sz="110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Express slots from 10 minutes; full-basket delivery within a 6-km radius of every store.</a:t>
            </a:r>
            <a:endParaRPr lang="en-US" sz="1100" dirty="0"/>
          </a:p>
        </p:txBody>
      </p:sp>
      <p:sp>
        <p:nvSpPr>
          <p:cNvPr id="14" name="Shape 11"/>
          <p:cNvSpPr/>
          <p:nvPr/>
        </p:nvSpPr>
        <p:spPr>
          <a:xfrm>
            <a:off x="4416552" y="3108960"/>
            <a:ext cx="3611880" cy="2468880"/>
          </a:xfrm>
          <a:prstGeom prst="rect">
            <a:avLst/>
          </a:prstGeom>
          <a:solidFill>
            <a:srgbClr val="F7F2EA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5" name="Shape 12"/>
          <p:cNvSpPr/>
          <p:nvPr/>
        </p:nvSpPr>
        <p:spPr>
          <a:xfrm>
            <a:off x="4416552" y="3108960"/>
            <a:ext cx="3611880" cy="54864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6" name="Shape 13"/>
          <p:cNvSpPr/>
          <p:nvPr/>
        </p:nvSpPr>
        <p:spPr>
          <a:xfrm>
            <a:off x="4782312" y="3474720"/>
            <a:ext cx="731520" cy="731520"/>
          </a:xfrm>
          <a:prstGeom prst="ellipse">
            <a:avLst/>
          </a:prstGeom>
          <a:solidFill>
            <a:srgbClr val="FFFFFF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pic>
        <p:nvPicPr>
          <p:cNvPr id="17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46904" y="3639312"/>
            <a:ext cx="402336" cy="402336"/>
          </a:xfrm>
          <a:prstGeom prst="rect">
            <a:avLst/>
          </a:prstGeom>
        </p:spPr>
      </p:pic>
      <p:sp>
        <p:nvSpPr>
          <p:cNvPr id="18" name="Text 14"/>
          <p:cNvSpPr/>
          <p:nvPr/>
        </p:nvSpPr>
        <p:spPr>
          <a:xfrm>
            <a:off x="4782312" y="4343400"/>
            <a:ext cx="28803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Owned Technology</a:t>
            </a:r>
            <a:endParaRPr lang="en-US" sz="1700" dirty="0"/>
          </a:p>
        </p:txBody>
      </p:sp>
      <p:sp>
        <p:nvSpPr>
          <p:cNvPr id="19" name="Shape 15"/>
          <p:cNvSpPr/>
          <p:nvPr/>
        </p:nvSpPr>
        <p:spPr>
          <a:xfrm>
            <a:off x="4782312" y="4800600"/>
            <a:ext cx="365760" cy="36576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20" name="Text 16"/>
          <p:cNvSpPr/>
          <p:nvPr/>
        </p:nvSpPr>
        <p:spPr>
          <a:xfrm>
            <a:off x="4782312" y="4919472"/>
            <a:ext cx="28803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5000"/>
              </a:lnSpc>
              <a:buNone/>
            </a:pPr>
            <a:r>
              <a:rPr lang="en-US" sz="110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proprietary customer app, admin console, and rider-tracking app — built and operated entirely in-house.</a:t>
            </a:r>
            <a:endParaRPr lang="en-US" sz="1100" dirty="0"/>
          </a:p>
        </p:txBody>
      </p:sp>
      <p:sp>
        <p:nvSpPr>
          <p:cNvPr id="21" name="Shape 17"/>
          <p:cNvSpPr/>
          <p:nvPr/>
        </p:nvSpPr>
        <p:spPr>
          <a:xfrm>
            <a:off x="8193024" y="3108960"/>
            <a:ext cx="3611880" cy="2468880"/>
          </a:xfrm>
          <a:prstGeom prst="rect">
            <a:avLst/>
          </a:prstGeom>
          <a:solidFill>
            <a:srgbClr val="F7F2EA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22" name="Shape 18"/>
          <p:cNvSpPr/>
          <p:nvPr/>
        </p:nvSpPr>
        <p:spPr>
          <a:xfrm>
            <a:off x="8193024" y="3108960"/>
            <a:ext cx="3611880" cy="54864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23" name="Shape 19"/>
          <p:cNvSpPr/>
          <p:nvPr/>
        </p:nvSpPr>
        <p:spPr>
          <a:xfrm>
            <a:off x="8558784" y="3474720"/>
            <a:ext cx="731520" cy="731520"/>
          </a:xfrm>
          <a:prstGeom prst="ellipse">
            <a:avLst/>
          </a:prstGeom>
          <a:solidFill>
            <a:srgbClr val="FFFFFF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pic>
        <p:nvPicPr>
          <p:cNvPr id="2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23376" y="3639312"/>
            <a:ext cx="402336" cy="402336"/>
          </a:xfrm>
          <a:prstGeom prst="rect">
            <a:avLst/>
          </a:prstGeom>
        </p:spPr>
      </p:pic>
      <p:sp>
        <p:nvSpPr>
          <p:cNvPr id="25" name="Text 20"/>
          <p:cNvSpPr/>
          <p:nvPr/>
        </p:nvSpPr>
        <p:spPr>
          <a:xfrm>
            <a:off x="8558784" y="4343400"/>
            <a:ext cx="28803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FOFO Expansion</a:t>
            </a:r>
            <a:endParaRPr lang="en-US" sz="1700" dirty="0"/>
          </a:p>
        </p:txBody>
      </p:sp>
      <p:sp>
        <p:nvSpPr>
          <p:cNvPr id="26" name="Shape 21"/>
          <p:cNvSpPr/>
          <p:nvPr/>
        </p:nvSpPr>
        <p:spPr>
          <a:xfrm>
            <a:off x="8558784" y="4800600"/>
            <a:ext cx="365760" cy="36576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27" name="Text 22"/>
          <p:cNvSpPr/>
          <p:nvPr/>
        </p:nvSpPr>
        <p:spPr>
          <a:xfrm>
            <a:off x="8558784" y="4919472"/>
            <a:ext cx="288036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5000"/>
              </a:lnSpc>
              <a:buNone/>
            </a:pPr>
            <a:r>
              <a:rPr lang="en-US" sz="110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Franchise-Owned, Franchise-Operated network — capital-efficient growth with full operational support.</a:t>
            </a:r>
            <a:endParaRPr lang="en-US" sz="1100" dirty="0"/>
          </a:p>
        </p:txBody>
      </p:sp>
      <p:sp>
        <p:nvSpPr>
          <p:cNvPr id="28" name="Shape 23"/>
          <p:cNvSpPr/>
          <p:nvPr/>
        </p:nvSpPr>
        <p:spPr>
          <a:xfrm>
            <a:off x="640080" y="5760720"/>
            <a:ext cx="10881360" cy="502920"/>
          </a:xfrm>
          <a:prstGeom prst="rect">
            <a:avLst/>
          </a:prstGeom>
          <a:solidFill>
            <a:srgbClr val="0F2A47"/>
          </a:solidFill>
          <a:ln w="12700">
            <a:solidFill>
              <a:srgbClr val="0F2A47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29" name="Text 24"/>
          <p:cNvSpPr/>
          <p:nvPr/>
        </p:nvSpPr>
        <p:spPr>
          <a:xfrm>
            <a:off x="640080" y="5760720"/>
            <a:ext cx="1088136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00" b="1" kern="0" spc="5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BUILT FOR WEST BENGAL  ·  WHERE BLINKIT &amp; ZEPTO DON'T YET DELIVER  ·  ON OUR OWN TECHNOLOGY</a:t>
            </a:r>
            <a:endParaRPr lang="en-US" sz="1100" dirty="0"/>
          </a:p>
        </p:txBody>
      </p:sp>
      <p:sp>
        <p:nvSpPr>
          <p:cNvPr id="30" name="Shape 25"/>
          <p:cNvSpPr/>
          <p:nvPr/>
        </p:nvSpPr>
        <p:spPr>
          <a:xfrm>
            <a:off x="0" y="6537960"/>
            <a:ext cx="12161520" cy="320040"/>
          </a:xfrm>
          <a:prstGeom prst="rect">
            <a:avLst/>
          </a:prstGeom>
          <a:solidFill>
            <a:srgbClr val="0F2A47"/>
          </a:solidFill>
          <a:ln w="12700">
            <a:solidFill>
              <a:srgbClr val="0F2A47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31" name="Text 26"/>
          <p:cNvSpPr/>
          <p:nvPr/>
        </p:nvSpPr>
        <p:spPr>
          <a:xfrm>
            <a:off x="457200" y="6537960"/>
            <a:ext cx="9601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SHOP RIGHTEPAY CORPORATION LIMITED   |   Retail &amp; Wholesale Trading House   |   Gopalpur, Durgapur, West Bengal</a:t>
            </a:r>
            <a:endParaRPr lang="en-US" sz="900" dirty="0"/>
          </a:p>
        </p:txBody>
      </p:sp>
      <p:sp>
        <p:nvSpPr>
          <p:cNvPr id="32" name="Text 27"/>
          <p:cNvSpPr/>
          <p:nvPr/>
        </p:nvSpPr>
        <p:spPr>
          <a:xfrm>
            <a:off x="11338560" y="6537960"/>
            <a:ext cx="3657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b="1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12</a:t>
            </a:r>
            <a:endParaRPr lang="en-US" sz="1000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0247">
        <p15:prstTrans prst="peelOff"/>
      </p:transition>
    </mc:Choice>
    <mc:Fallback xmlns="">
      <p:transition spd="slow" advTm="10247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3" name="Text 1"/>
          <p:cNvSpPr/>
          <p:nvPr/>
        </p:nvSpPr>
        <p:spPr>
          <a:xfrm>
            <a:off x="640080" y="411480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600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12  ·  THE OPPORTUNITY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640080" y="713232"/>
            <a:ext cx="109728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Why Quick Commerce, Why Now</a:t>
            </a:r>
            <a:endParaRPr lang="en-US" sz="3200" dirty="0"/>
          </a:p>
        </p:txBody>
      </p:sp>
      <p:sp>
        <p:nvSpPr>
          <p:cNvPr id="5" name="Shape 3"/>
          <p:cNvSpPr/>
          <p:nvPr/>
        </p:nvSpPr>
        <p:spPr>
          <a:xfrm>
            <a:off x="640080" y="1554480"/>
            <a:ext cx="548640" cy="4572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6" name="Shape 4"/>
          <p:cNvSpPr/>
          <p:nvPr/>
        </p:nvSpPr>
        <p:spPr>
          <a:xfrm>
            <a:off x="640080" y="1783080"/>
            <a:ext cx="3611880" cy="3749040"/>
          </a:xfrm>
          <a:prstGeom prst="rect">
            <a:avLst/>
          </a:prstGeom>
          <a:solidFill>
            <a:srgbClr val="FFFFFF"/>
          </a:solidFill>
          <a:ln w="12700">
            <a:solidFill>
              <a:srgbClr val="E5DCD0"/>
            </a:solidFill>
            <a:prstDash val="solid"/>
          </a:ln>
          <a:effectLst>
            <a:outerShdw blurRad="101600" dist="12700" dir="5400000" algn="bl" rotWithShape="0">
              <a:srgbClr val="000000">
                <a:alpha val="5000"/>
              </a:srgbClr>
            </a:outerShdw>
          </a:effectLst>
        </p:spPr>
        <p:txBody>
          <a:bodyPr/>
          <a:lstStyle/>
          <a:p>
            <a:endParaRPr lang="en-IN"/>
          </a:p>
        </p:txBody>
      </p:sp>
      <p:sp>
        <p:nvSpPr>
          <p:cNvPr id="7" name="Shape 5"/>
          <p:cNvSpPr/>
          <p:nvPr/>
        </p:nvSpPr>
        <p:spPr>
          <a:xfrm>
            <a:off x="640080" y="1783080"/>
            <a:ext cx="3611880" cy="1371600"/>
          </a:xfrm>
          <a:prstGeom prst="rect">
            <a:avLst/>
          </a:prstGeom>
          <a:solidFill>
            <a:srgbClr val="0F2A47"/>
          </a:solidFill>
          <a:ln w="12700">
            <a:solidFill>
              <a:srgbClr val="0F2A47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8" name="Text 6"/>
          <p:cNvSpPr/>
          <p:nvPr/>
        </p:nvSpPr>
        <p:spPr>
          <a:xfrm>
            <a:off x="822960" y="2011680"/>
            <a:ext cx="32461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₹35,000 Cr+</a:t>
            </a:r>
            <a:endParaRPr lang="en-US" sz="2600" dirty="0"/>
          </a:p>
        </p:txBody>
      </p:sp>
      <p:sp>
        <p:nvSpPr>
          <p:cNvPr id="9" name="Text 7"/>
          <p:cNvSpPr/>
          <p:nvPr/>
        </p:nvSpPr>
        <p:spPr>
          <a:xfrm>
            <a:off x="822960" y="2606040"/>
            <a:ext cx="32461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950" i="1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Indian Quick Commerce GMV by 2027*</a:t>
            </a:r>
            <a:endParaRPr lang="en-US" sz="950" dirty="0"/>
          </a:p>
        </p:txBody>
      </p:sp>
      <p:pic>
        <p:nvPicPr>
          <p:cNvPr id="10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5840" y="3337560"/>
            <a:ext cx="365760" cy="365760"/>
          </a:xfrm>
          <a:prstGeom prst="rect">
            <a:avLst/>
          </a:prstGeom>
        </p:spPr>
      </p:pic>
      <p:sp>
        <p:nvSpPr>
          <p:cNvPr id="11" name="Text 8"/>
          <p:cNvSpPr/>
          <p:nvPr/>
        </p:nvSpPr>
        <p:spPr>
          <a:xfrm>
            <a:off x="1508760" y="3300984"/>
            <a:ext cx="26060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 Category in Hyper-Growth</a:t>
            </a:r>
            <a:endParaRPr lang="en-US" sz="1400" dirty="0"/>
          </a:p>
        </p:txBody>
      </p:sp>
      <p:sp>
        <p:nvSpPr>
          <p:cNvPr id="12" name="Text 9"/>
          <p:cNvSpPr/>
          <p:nvPr/>
        </p:nvSpPr>
        <p:spPr>
          <a:xfrm>
            <a:off x="1005840" y="3840480"/>
            <a:ext cx="2880360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5000"/>
              </a:lnSpc>
              <a:buNone/>
            </a:pPr>
            <a:r>
              <a:rPr lang="en-US" sz="110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Quick commerce is the fastest-growing retail format in India. Yet the entire footprint sits across roughly 25 metro districts — a fraction of the country.</a:t>
            </a:r>
            <a:endParaRPr lang="en-US" sz="1100" dirty="0"/>
          </a:p>
        </p:txBody>
      </p:sp>
      <p:sp>
        <p:nvSpPr>
          <p:cNvPr id="13" name="Shape 10"/>
          <p:cNvSpPr/>
          <p:nvPr/>
        </p:nvSpPr>
        <p:spPr>
          <a:xfrm>
            <a:off x="4416552" y="1783080"/>
            <a:ext cx="3611880" cy="3749040"/>
          </a:xfrm>
          <a:prstGeom prst="rect">
            <a:avLst/>
          </a:prstGeom>
          <a:solidFill>
            <a:srgbClr val="FFFFFF"/>
          </a:solidFill>
          <a:ln w="12700">
            <a:solidFill>
              <a:srgbClr val="E5DCD0"/>
            </a:solidFill>
            <a:prstDash val="solid"/>
          </a:ln>
          <a:effectLst>
            <a:outerShdw blurRad="101600" dist="12700" dir="5400000" algn="bl" rotWithShape="0">
              <a:srgbClr val="000000">
                <a:alpha val="5000"/>
              </a:srgbClr>
            </a:outerShdw>
          </a:effectLst>
        </p:spPr>
        <p:txBody>
          <a:bodyPr/>
          <a:lstStyle/>
          <a:p>
            <a:endParaRPr lang="en-IN"/>
          </a:p>
        </p:txBody>
      </p:sp>
      <p:sp>
        <p:nvSpPr>
          <p:cNvPr id="14" name="Shape 11"/>
          <p:cNvSpPr/>
          <p:nvPr/>
        </p:nvSpPr>
        <p:spPr>
          <a:xfrm>
            <a:off x="4416552" y="1783080"/>
            <a:ext cx="3611880" cy="1371600"/>
          </a:xfrm>
          <a:prstGeom prst="rect">
            <a:avLst/>
          </a:prstGeom>
          <a:solidFill>
            <a:srgbClr val="0F2A47"/>
          </a:solidFill>
          <a:ln w="12700">
            <a:solidFill>
              <a:srgbClr val="0F2A47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5" name="Text 12"/>
          <p:cNvSpPr/>
          <p:nvPr/>
        </p:nvSpPr>
        <p:spPr>
          <a:xfrm>
            <a:off x="4599432" y="2011680"/>
            <a:ext cx="32461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23 Districts</a:t>
            </a:r>
            <a:endParaRPr lang="en-US" sz="2600" dirty="0"/>
          </a:p>
        </p:txBody>
      </p:sp>
      <p:sp>
        <p:nvSpPr>
          <p:cNvPr id="16" name="Text 13"/>
          <p:cNvSpPr/>
          <p:nvPr/>
        </p:nvSpPr>
        <p:spPr>
          <a:xfrm>
            <a:off x="4599432" y="2606040"/>
            <a:ext cx="32461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950" i="1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 West Bengal underserved by 10-min apps</a:t>
            </a:r>
            <a:endParaRPr lang="en-US" sz="950" dirty="0"/>
          </a:p>
        </p:txBody>
      </p:sp>
      <p:pic>
        <p:nvPicPr>
          <p:cNvPr id="17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82312" y="3337560"/>
            <a:ext cx="365760" cy="365760"/>
          </a:xfrm>
          <a:prstGeom prst="rect">
            <a:avLst/>
          </a:prstGeom>
        </p:spPr>
      </p:pic>
      <p:sp>
        <p:nvSpPr>
          <p:cNvPr id="18" name="Text 14"/>
          <p:cNvSpPr/>
          <p:nvPr/>
        </p:nvSpPr>
        <p:spPr>
          <a:xfrm>
            <a:off x="5285232" y="3300984"/>
            <a:ext cx="26060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An Underserved Geography</a:t>
            </a:r>
            <a:endParaRPr lang="en-US" sz="1400" dirty="0"/>
          </a:p>
        </p:txBody>
      </p:sp>
      <p:sp>
        <p:nvSpPr>
          <p:cNvPr id="19" name="Text 15"/>
          <p:cNvSpPr/>
          <p:nvPr/>
        </p:nvSpPr>
        <p:spPr>
          <a:xfrm>
            <a:off x="4782312" y="3840480"/>
            <a:ext cx="2880360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5000"/>
              </a:lnSpc>
              <a:buNone/>
            </a:pPr>
            <a:r>
              <a:rPr lang="en-US" sz="110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Outside Kolkata's prime pincodes, Tier-2 and Tier-3 towns across West Bengal — Durgapur, Asansol, Bardhaman, Kharagpur, Siliguri — have rising disposable income but no native quick-commerce brand.</a:t>
            </a:r>
            <a:endParaRPr lang="en-US" sz="1100" dirty="0"/>
          </a:p>
        </p:txBody>
      </p:sp>
      <p:sp>
        <p:nvSpPr>
          <p:cNvPr id="20" name="Shape 16"/>
          <p:cNvSpPr/>
          <p:nvPr/>
        </p:nvSpPr>
        <p:spPr>
          <a:xfrm>
            <a:off x="8193024" y="1783080"/>
            <a:ext cx="3611880" cy="3749040"/>
          </a:xfrm>
          <a:prstGeom prst="rect">
            <a:avLst/>
          </a:prstGeom>
          <a:solidFill>
            <a:srgbClr val="FFFFFF"/>
          </a:solidFill>
          <a:ln w="12700">
            <a:solidFill>
              <a:srgbClr val="E5DCD0"/>
            </a:solidFill>
            <a:prstDash val="solid"/>
          </a:ln>
          <a:effectLst>
            <a:outerShdw blurRad="101600" dist="12700" dir="5400000" algn="bl" rotWithShape="0">
              <a:srgbClr val="000000">
                <a:alpha val="5000"/>
              </a:srgbClr>
            </a:outerShdw>
          </a:effectLst>
        </p:spPr>
        <p:txBody>
          <a:bodyPr/>
          <a:lstStyle/>
          <a:p>
            <a:endParaRPr lang="en-IN"/>
          </a:p>
        </p:txBody>
      </p:sp>
      <p:sp>
        <p:nvSpPr>
          <p:cNvPr id="21" name="Shape 17"/>
          <p:cNvSpPr/>
          <p:nvPr/>
        </p:nvSpPr>
        <p:spPr>
          <a:xfrm>
            <a:off x="8193024" y="1783080"/>
            <a:ext cx="3611880" cy="1371600"/>
          </a:xfrm>
          <a:prstGeom prst="rect">
            <a:avLst/>
          </a:prstGeom>
          <a:solidFill>
            <a:srgbClr val="0F2A47"/>
          </a:solidFill>
          <a:ln w="12700">
            <a:solidFill>
              <a:srgbClr val="0F2A47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22" name="Text 18"/>
          <p:cNvSpPr/>
          <p:nvPr/>
        </p:nvSpPr>
        <p:spPr>
          <a:xfrm>
            <a:off x="8375904" y="2011680"/>
            <a:ext cx="32461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6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Local Roots</a:t>
            </a:r>
            <a:endParaRPr lang="en-US" sz="2600" dirty="0"/>
          </a:p>
        </p:txBody>
      </p:sp>
      <p:sp>
        <p:nvSpPr>
          <p:cNvPr id="23" name="Text 19"/>
          <p:cNvSpPr/>
          <p:nvPr/>
        </p:nvSpPr>
        <p:spPr>
          <a:xfrm>
            <a:off x="8375904" y="2606040"/>
            <a:ext cx="32461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20000"/>
              </a:lnSpc>
              <a:buNone/>
            </a:pPr>
            <a:r>
              <a:rPr lang="en-US" sz="950" i="1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with retail credibility since 2011</a:t>
            </a:r>
            <a:endParaRPr lang="en-US" sz="950" dirty="0"/>
          </a:p>
        </p:txBody>
      </p:sp>
      <p:pic>
        <p:nvPicPr>
          <p:cNvPr id="2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58784" y="3337560"/>
            <a:ext cx="365760" cy="365760"/>
          </a:xfrm>
          <a:prstGeom prst="rect">
            <a:avLst/>
          </a:prstGeom>
        </p:spPr>
      </p:pic>
      <p:sp>
        <p:nvSpPr>
          <p:cNvPr id="25" name="Text 20"/>
          <p:cNvSpPr/>
          <p:nvPr/>
        </p:nvSpPr>
        <p:spPr>
          <a:xfrm>
            <a:off x="9061704" y="3300984"/>
            <a:ext cx="26060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40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An Established Operator</a:t>
            </a:r>
            <a:endParaRPr lang="en-US" sz="1400" dirty="0"/>
          </a:p>
        </p:txBody>
      </p:sp>
      <p:sp>
        <p:nvSpPr>
          <p:cNvPr id="26" name="Text 21"/>
          <p:cNvSpPr/>
          <p:nvPr/>
        </p:nvSpPr>
        <p:spPr>
          <a:xfrm>
            <a:off x="8558784" y="3840480"/>
            <a:ext cx="2880360" cy="1554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5000"/>
              </a:lnSpc>
              <a:buNone/>
            </a:pPr>
            <a:r>
              <a:rPr lang="en-US" sz="110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Most new entrants are starting from zero. We arrive with a fifteen-year corporate history, an active store, established vendor relationships, and the physical infrastructure to host hyperlocal hubs from day one.</a:t>
            </a:r>
            <a:endParaRPr lang="en-US" sz="1100" dirty="0"/>
          </a:p>
        </p:txBody>
      </p:sp>
      <p:sp>
        <p:nvSpPr>
          <p:cNvPr id="27" name="Text 22"/>
          <p:cNvSpPr/>
          <p:nvPr/>
        </p:nvSpPr>
        <p:spPr>
          <a:xfrm>
            <a:off x="640080" y="5715000"/>
            <a:ext cx="1088136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i="1" dirty="0">
                <a:solidFill>
                  <a:srgbClr val="7A869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*Industry estimates from leading research houses (Redseer, Bain, RBSA Advisors). Indicative; not company forecast.</a:t>
            </a:r>
            <a:endParaRPr lang="en-US" sz="900" dirty="0"/>
          </a:p>
        </p:txBody>
      </p:sp>
      <p:sp>
        <p:nvSpPr>
          <p:cNvPr id="28" name="Shape 23"/>
          <p:cNvSpPr/>
          <p:nvPr/>
        </p:nvSpPr>
        <p:spPr>
          <a:xfrm>
            <a:off x="0" y="6537960"/>
            <a:ext cx="12161520" cy="320040"/>
          </a:xfrm>
          <a:prstGeom prst="rect">
            <a:avLst/>
          </a:prstGeom>
          <a:solidFill>
            <a:srgbClr val="0F2A47"/>
          </a:solidFill>
          <a:ln w="12700">
            <a:solidFill>
              <a:srgbClr val="0F2A47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29" name="Text 24"/>
          <p:cNvSpPr/>
          <p:nvPr/>
        </p:nvSpPr>
        <p:spPr>
          <a:xfrm>
            <a:off x="457200" y="6537960"/>
            <a:ext cx="9601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SHOP RIGHTEPAY CORPORATION LIMITED   |   Retail &amp; Wholesale Trading House   |   Gopalpur, Durgapur, West Bengal</a:t>
            </a:r>
            <a:endParaRPr lang="en-US" sz="900" dirty="0"/>
          </a:p>
        </p:txBody>
      </p:sp>
      <p:sp>
        <p:nvSpPr>
          <p:cNvPr id="30" name="Text 25"/>
          <p:cNvSpPr/>
          <p:nvPr/>
        </p:nvSpPr>
        <p:spPr>
          <a:xfrm>
            <a:off x="11338560" y="6537960"/>
            <a:ext cx="3657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b="1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13</a:t>
            </a:r>
            <a:endParaRPr lang="en-US" sz="1000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Tm="7897">
        <p15:prstTrans prst="fracture"/>
      </p:transition>
    </mc:Choice>
    <mc:Fallback xmlns="">
      <p:transition spd="slow" advTm="7897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3" name="Text 1"/>
          <p:cNvSpPr/>
          <p:nvPr/>
        </p:nvSpPr>
        <p:spPr>
          <a:xfrm>
            <a:off x="640080" y="411480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600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13  ·  THE PROMISE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640080" y="713232"/>
            <a:ext cx="109728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Service Standards Customers Can Count On</a:t>
            </a:r>
            <a:endParaRPr lang="en-US" sz="3200" dirty="0"/>
          </a:p>
        </p:txBody>
      </p:sp>
      <p:sp>
        <p:nvSpPr>
          <p:cNvPr id="5" name="Shape 3"/>
          <p:cNvSpPr/>
          <p:nvPr/>
        </p:nvSpPr>
        <p:spPr>
          <a:xfrm>
            <a:off x="640080" y="1554480"/>
            <a:ext cx="548640" cy="4572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6" name="Shape 4"/>
          <p:cNvSpPr/>
          <p:nvPr/>
        </p:nvSpPr>
        <p:spPr>
          <a:xfrm>
            <a:off x="640080" y="1828800"/>
            <a:ext cx="6766560" cy="1005840"/>
          </a:xfrm>
          <a:prstGeom prst="rect">
            <a:avLst/>
          </a:prstGeom>
          <a:solidFill>
            <a:srgbClr val="F7F2EA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7" name="Shape 5"/>
          <p:cNvSpPr/>
          <p:nvPr/>
        </p:nvSpPr>
        <p:spPr>
          <a:xfrm>
            <a:off x="640080" y="1828800"/>
            <a:ext cx="64008" cy="100584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8" name="Text 6"/>
          <p:cNvSpPr/>
          <p:nvPr/>
        </p:nvSpPr>
        <p:spPr>
          <a:xfrm>
            <a:off x="868680" y="1920240"/>
            <a:ext cx="12801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200" b="1" dirty="0">
                <a:solidFill>
                  <a:srgbClr val="EA582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10 min</a:t>
            </a:r>
            <a:endParaRPr lang="en-US" sz="2200" dirty="0"/>
          </a:p>
        </p:txBody>
      </p:sp>
      <p:pic>
        <p:nvPicPr>
          <p:cNvPr id="9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48840" y="2176272"/>
            <a:ext cx="347472" cy="347472"/>
          </a:xfrm>
          <a:prstGeom prst="rect">
            <a:avLst/>
          </a:prstGeom>
        </p:spPr>
      </p:pic>
      <p:sp>
        <p:nvSpPr>
          <p:cNvPr id="10" name="Text 7"/>
          <p:cNvSpPr/>
          <p:nvPr/>
        </p:nvSpPr>
        <p:spPr>
          <a:xfrm>
            <a:off x="2606040" y="1965960"/>
            <a:ext cx="46634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Express Delivery Window</a:t>
            </a:r>
            <a:endParaRPr lang="en-US" sz="1350" dirty="0"/>
          </a:p>
        </p:txBody>
      </p:sp>
      <p:sp>
        <p:nvSpPr>
          <p:cNvPr id="11" name="Text 8"/>
          <p:cNvSpPr/>
          <p:nvPr/>
        </p:nvSpPr>
        <p:spPr>
          <a:xfrm>
            <a:off x="2606040" y="2331720"/>
            <a:ext cx="46634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05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Standard slot for the full basket — packaged staples, FMCG, fresh produce, personal care and household goods.</a:t>
            </a:r>
            <a:endParaRPr lang="en-US" sz="1050" dirty="0"/>
          </a:p>
        </p:txBody>
      </p:sp>
      <p:sp>
        <p:nvSpPr>
          <p:cNvPr id="12" name="Shape 9"/>
          <p:cNvSpPr/>
          <p:nvPr/>
        </p:nvSpPr>
        <p:spPr>
          <a:xfrm>
            <a:off x="640080" y="2944368"/>
            <a:ext cx="6766560" cy="1005840"/>
          </a:xfrm>
          <a:prstGeom prst="rect">
            <a:avLst/>
          </a:prstGeom>
          <a:solidFill>
            <a:srgbClr val="F7F2EA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3" name="Shape 10"/>
          <p:cNvSpPr/>
          <p:nvPr/>
        </p:nvSpPr>
        <p:spPr>
          <a:xfrm>
            <a:off x="640080" y="2944368"/>
            <a:ext cx="64008" cy="100584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4" name="Text 11"/>
          <p:cNvSpPr/>
          <p:nvPr/>
        </p:nvSpPr>
        <p:spPr>
          <a:xfrm>
            <a:off x="868680" y="3035808"/>
            <a:ext cx="12801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200" b="1" dirty="0">
                <a:solidFill>
                  <a:srgbClr val="EA582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6 km</a:t>
            </a:r>
            <a:endParaRPr lang="en-US" sz="2200" dirty="0"/>
          </a:p>
        </p:txBody>
      </p:sp>
      <p:pic>
        <p:nvPicPr>
          <p:cNvPr id="1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48840" y="3291840"/>
            <a:ext cx="347472" cy="347472"/>
          </a:xfrm>
          <a:prstGeom prst="rect">
            <a:avLst/>
          </a:prstGeom>
        </p:spPr>
      </p:pic>
      <p:sp>
        <p:nvSpPr>
          <p:cNvPr id="16" name="Text 12"/>
          <p:cNvSpPr/>
          <p:nvPr/>
        </p:nvSpPr>
        <p:spPr>
          <a:xfrm>
            <a:off x="2606040" y="3081528"/>
            <a:ext cx="46634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Hyperlocal Reach Per Store</a:t>
            </a:r>
            <a:endParaRPr lang="en-US" sz="1350" dirty="0"/>
          </a:p>
        </p:txBody>
      </p:sp>
      <p:sp>
        <p:nvSpPr>
          <p:cNvPr id="17" name="Text 13"/>
          <p:cNvSpPr/>
          <p:nvPr/>
        </p:nvSpPr>
        <p:spPr>
          <a:xfrm>
            <a:off x="2606040" y="3447288"/>
            <a:ext cx="46634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05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Every Rightepay store anchors a service circle of 6 km, mapped to optimised rider routes for predictable arrival times.</a:t>
            </a:r>
            <a:endParaRPr lang="en-US" sz="1050" dirty="0"/>
          </a:p>
        </p:txBody>
      </p:sp>
      <p:sp>
        <p:nvSpPr>
          <p:cNvPr id="18" name="Shape 14"/>
          <p:cNvSpPr/>
          <p:nvPr/>
        </p:nvSpPr>
        <p:spPr>
          <a:xfrm>
            <a:off x="640080" y="4059936"/>
            <a:ext cx="6766560" cy="1005840"/>
          </a:xfrm>
          <a:prstGeom prst="rect">
            <a:avLst/>
          </a:prstGeom>
          <a:solidFill>
            <a:srgbClr val="F7F2EA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9" name="Shape 15"/>
          <p:cNvSpPr/>
          <p:nvPr/>
        </p:nvSpPr>
        <p:spPr>
          <a:xfrm>
            <a:off x="640080" y="4059936"/>
            <a:ext cx="64008" cy="100584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20" name="Text 16"/>
          <p:cNvSpPr/>
          <p:nvPr/>
        </p:nvSpPr>
        <p:spPr>
          <a:xfrm>
            <a:off x="868680" y="4151376"/>
            <a:ext cx="12801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200" b="1" dirty="0">
                <a:solidFill>
                  <a:srgbClr val="EA582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MRP</a:t>
            </a:r>
            <a:endParaRPr lang="en-US" sz="2200" dirty="0"/>
          </a:p>
        </p:txBody>
      </p:sp>
      <p:pic>
        <p:nvPicPr>
          <p:cNvPr id="21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148840" y="4407408"/>
            <a:ext cx="347472" cy="347472"/>
          </a:xfrm>
          <a:prstGeom prst="rect">
            <a:avLst/>
          </a:prstGeom>
        </p:spPr>
      </p:pic>
      <p:sp>
        <p:nvSpPr>
          <p:cNvPr id="22" name="Text 17"/>
          <p:cNvSpPr/>
          <p:nvPr/>
        </p:nvSpPr>
        <p:spPr>
          <a:xfrm>
            <a:off x="2606040" y="4197096"/>
            <a:ext cx="46634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Transparent Pricing</a:t>
            </a:r>
            <a:endParaRPr lang="en-US" sz="1350" dirty="0"/>
          </a:p>
        </p:txBody>
      </p:sp>
      <p:sp>
        <p:nvSpPr>
          <p:cNvPr id="23" name="Text 18"/>
          <p:cNvSpPr/>
          <p:nvPr/>
        </p:nvSpPr>
        <p:spPr>
          <a:xfrm>
            <a:off x="2606040" y="4562856"/>
            <a:ext cx="46634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05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 surge pricing, no hidden fees on essentials. Where MRP applies, customers pay MRP — and benefit from regular branded offers.</a:t>
            </a:r>
            <a:endParaRPr lang="en-US" sz="1050" dirty="0"/>
          </a:p>
        </p:txBody>
      </p:sp>
      <p:sp>
        <p:nvSpPr>
          <p:cNvPr id="24" name="Shape 19"/>
          <p:cNvSpPr/>
          <p:nvPr/>
        </p:nvSpPr>
        <p:spPr>
          <a:xfrm>
            <a:off x="640080" y="5175504"/>
            <a:ext cx="6766560" cy="1005840"/>
          </a:xfrm>
          <a:prstGeom prst="rect">
            <a:avLst/>
          </a:prstGeom>
          <a:solidFill>
            <a:srgbClr val="F7F2EA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25" name="Shape 20"/>
          <p:cNvSpPr/>
          <p:nvPr/>
        </p:nvSpPr>
        <p:spPr>
          <a:xfrm>
            <a:off x="640080" y="5175504"/>
            <a:ext cx="64008" cy="100584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26" name="Text 21"/>
          <p:cNvSpPr/>
          <p:nvPr/>
        </p:nvSpPr>
        <p:spPr>
          <a:xfrm>
            <a:off x="868680" y="5266944"/>
            <a:ext cx="128016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l">
              <a:buNone/>
            </a:pPr>
            <a:r>
              <a:rPr lang="en-US" sz="2200" b="1" dirty="0">
                <a:solidFill>
                  <a:srgbClr val="EA582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24×7</a:t>
            </a:r>
            <a:endParaRPr lang="en-US" sz="2200" dirty="0"/>
          </a:p>
        </p:txBody>
      </p:sp>
      <p:pic>
        <p:nvPicPr>
          <p:cNvPr id="27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148840" y="5522976"/>
            <a:ext cx="347472" cy="347472"/>
          </a:xfrm>
          <a:prstGeom prst="rect">
            <a:avLst/>
          </a:prstGeom>
        </p:spPr>
      </p:pic>
      <p:sp>
        <p:nvSpPr>
          <p:cNvPr id="28" name="Text 22"/>
          <p:cNvSpPr/>
          <p:nvPr/>
        </p:nvSpPr>
        <p:spPr>
          <a:xfrm>
            <a:off x="2606040" y="5312664"/>
            <a:ext cx="466344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Customer Support</a:t>
            </a:r>
            <a:endParaRPr lang="en-US" sz="1350" dirty="0"/>
          </a:p>
        </p:txBody>
      </p:sp>
      <p:sp>
        <p:nvSpPr>
          <p:cNvPr id="29" name="Text 23"/>
          <p:cNvSpPr/>
          <p:nvPr/>
        </p:nvSpPr>
        <p:spPr>
          <a:xfrm>
            <a:off x="2606040" y="5678424"/>
            <a:ext cx="466344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05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In-app chat, WhatsApp, and a dedicated support line — all monitored by a Bengali-fluent support team during peak hours.</a:t>
            </a:r>
            <a:endParaRPr lang="en-US" sz="1050" dirty="0"/>
          </a:p>
        </p:txBody>
      </p:sp>
      <p:sp>
        <p:nvSpPr>
          <p:cNvPr id="30" name="Shape 24"/>
          <p:cNvSpPr/>
          <p:nvPr/>
        </p:nvSpPr>
        <p:spPr>
          <a:xfrm>
            <a:off x="7680960" y="1828800"/>
            <a:ext cx="3840480" cy="4297680"/>
          </a:xfrm>
          <a:prstGeom prst="rect">
            <a:avLst/>
          </a:prstGeom>
          <a:solidFill>
            <a:srgbClr val="0F2A47"/>
          </a:solidFill>
          <a:ln w="12700">
            <a:solidFill>
              <a:srgbClr val="0F2A47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31" name="Text 25"/>
          <p:cNvSpPr/>
          <p:nvPr/>
        </p:nvSpPr>
        <p:spPr>
          <a:xfrm>
            <a:off x="7680960" y="2103120"/>
            <a:ext cx="384048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kern="0" spc="600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6 KM CIRCLE</a:t>
            </a:r>
            <a:endParaRPr lang="en-US" sz="1200" dirty="0"/>
          </a:p>
        </p:txBody>
      </p:sp>
      <p:sp>
        <p:nvSpPr>
          <p:cNvPr id="32" name="Shape 26"/>
          <p:cNvSpPr/>
          <p:nvPr/>
        </p:nvSpPr>
        <p:spPr>
          <a:xfrm>
            <a:off x="8229600" y="2743200"/>
            <a:ext cx="2743200" cy="2743200"/>
          </a:xfrm>
          <a:prstGeom prst="ellipse">
            <a:avLst/>
          </a:prstGeom>
          <a:solidFill>
            <a:srgbClr val="0F2A47"/>
          </a:solidFill>
          <a:ln w="1905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33" name="Shape 27"/>
          <p:cNvSpPr/>
          <p:nvPr/>
        </p:nvSpPr>
        <p:spPr>
          <a:xfrm>
            <a:off x="8686800" y="3200400"/>
            <a:ext cx="1828800" cy="1828800"/>
          </a:xfrm>
          <a:prstGeom prst="ellipse">
            <a:avLst/>
          </a:prstGeom>
          <a:solidFill>
            <a:srgbClr val="081B30"/>
          </a:solidFill>
          <a:ln w="12700">
            <a:solidFill>
              <a:srgbClr val="EA5826"/>
            </a:solidFill>
            <a:prstDash val="dash"/>
          </a:ln>
        </p:spPr>
        <p:txBody>
          <a:bodyPr/>
          <a:lstStyle/>
          <a:p>
            <a:endParaRPr lang="en-IN"/>
          </a:p>
        </p:txBody>
      </p:sp>
      <p:sp>
        <p:nvSpPr>
          <p:cNvPr id="34" name="Shape 28"/>
          <p:cNvSpPr/>
          <p:nvPr/>
        </p:nvSpPr>
        <p:spPr>
          <a:xfrm>
            <a:off x="9235440" y="3749040"/>
            <a:ext cx="731520" cy="731520"/>
          </a:xfrm>
          <a:prstGeom prst="ellipse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pic>
        <p:nvPicPr>
          <p:cNvPr id="35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418320" y="3931920"/>
            <a:ext cx="365760" cy="365760"/>
          </a:xfrm>
          <a:prstGeom prst="rect">
            <a:avLst/>
          </a:prstGeom>
        </p:spPr>
      </p:pic>
      <p:sp>
        <p:nvSpPr>
          <p:cNvPr id="36" name="Text 29"/>
          <p:cNvSpPr/>
          <p:nvPr/>
        </p:nvSpPr>
        <p:spPr>
          <a:xfrm>
            <a:off x="8686800" y="4526280"/>
            <a:ext cx="1828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b="1" kern="0" spc="3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STORE</a:t>
            </a:r>
            <a:endParaRPr lang="en-US" sz="900" dirty="0"/>
          </a:p>
        </p:txBody>
      </p:sp>
      <p:sp>
        <p:nvSpPr>
          <p:cNvPr id="37" name="Text 30"/>
          <p:cNvSpPr/>
          <p:nvPr/>
        </p:nvSpPr>
        <p:spPr>
          <a:xfrm>
            <a:off x="8229600" y="3154680"/>
            <a:ext cx="27432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900" i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 km · core zone</a:t>
            </a:r>
            <a:endParaRPr lang="en-US" sz="900" dirty="0"/>
          </a:p>
        </p:txBody>
      </p:sp>
      <p:sp>
        <p:nvSpPr>
          <p:cNvPr id="38" name="Text 31"/>
          <p:cNvSpPr/>
          <p:nvPr/>
        </p:nvSpPr>
        <p:spPr>
          <a:xfrm>
            <a:off x="7955280" y="5166360"/>
            <a:ext cx="3291840" cy="8229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30000"/>
              </a:lnSpc>
              <a:buNone/>
            </a:pPr>
            <a:r>
              <a:rPr lang="en-US" sz="950" i="1" dirty="0">
                <a:solidFill>
                  <a:srgbClr val="C9D3D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Each store anchors a defined hyperlocal zone. Districts are filled by a network of stores — never by long-haul logistics from a single hub.</a:t>
            </a:r>
            <a:endParaRPr lang="en-US" sz="950" dirty="0"/>
          </a:p>
        </p:txBody>
      </p:sp>
      <p:sp>
        <p:nvSpPr>
          <p:cNvPr id="39" name="Shape 32"/>
          <p:cNvSpPr/>
          <p:nvPr/>
        </p:nvSpPr>
        <p:spPr>
          <a:xfrm>
            <a:off x="0" y="6537960"/>
            <a:ext cx="12161520" cy="320040"/>
          </a:xfrm>
          <a:prstGeom prst="rect">
            <a:avLst/>
          </a:prstGeom>
          <a:solidFill>
            <a:srgbClr val="0F2A47"/>
          </a:solidFill>
          <a:ln w="12700">
            <a:solidFill>
              <a:srgbClr val="0F2A47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40" name="Text 33"/>
          <p:cNvSpPr/>
          <p:nvPr/>
        </p:nvSpPr>
        <p:spPr>
          <a:xfrm>
            <a:off x="457200" y="6537960"/>
            <a:ext cx="9601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SHOP RIGHTEPAY CORPORATION LIMITED   |   Retail &amp; Wholesale Trading House   |   Gopalpur, Durgapur, West Bengal</a:t>
            </a:r>
            <a:endParaRPr lang="en-US" sz="900" dirty="0"/>
          </a:p>
        </p:txBody>
      </p:sp>
      <p:sp>
        <p:nvSpPr>
          <p:cNvPr id="41" name="Text 34"/>
          <p:cNvSpPr/>
          <p:nvPr/>
        </p:nvSpPr>
        <p:spPr>
          <a:xfrm>
            <a:off x="11338560" y="6537960"/>
            <a:ext cx="3657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b="1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14</a:t>
            </a:r>
            <a:endParaRPr lang="en-US" sz="1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9001">
        <p14:shred/>
      </p:transition>
    </mc:Choice>
    <mc:Fallback xmlns="">
      <p:transition spd="slow" advTm="9001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3" name="Text 1"/>
          <p:cNvSpPr/>
          <p:nvPr/>
        </p:nvSpPr>
        <p:spPr>
          <a:xfrm>
            <a:off x="640080" y="411480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600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14  ·  THE PLATFORM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640080" y="713232"/>
            <a:ext cx="109728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Proprietary Technology — Built In-House</a:t>
            </a:r>
            <a:endParaRPr lang="en-US" sz="3200" dirty="0"/>
          </a:p>
        </p:txBody>
      </p:sp>
      <p:sp>
        <p:nvSpPr>
          <p:cNvPr id="5" name="Shape 3"/>
          <p:cNvSpPr/>
          <p:nvPr/>
        </p:nvSpPr>
        <p:spPr>
          <a:xfrm>
            <a:off x="640080" y="1554480"/>
            <a:ext cx="548640" cy="4572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6" name="Text 4"/>
          <p:cNvSpPr/>
          <p:nvPr/>
        </p:nvSpPr>
        <p:spPr>
          <a:xfrm>
            <a:off x="640080" y="1783080"/>
            <a:ext cx="1088136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40000"/>
              </a:lnSpc>
              <a:buNone/>
            </a:pPr>
            <a:r>
              <a:rPr lang="en-US" sz="125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Unlike most regional operators who lease white-label storefronts, Rightepay Express runs on a fully owned three-app stack — designed, developed, and maintained by an in-house engineering team. This gives us cost control, road-map ownership, and the freedom to localise rapidly.</a:t>
            </a:r>
            <a:endParaRPr lang="en-US" sz="1250" dirty="0"/>
          </a:p>
        </p:txBody>
      </p:sp>
      <p:sp>
        <p:nvSpPr>
          <p:cNvPr id="7" name="Shape 5"/>
          <p:cNvSpPr/>
          <p:nvPr/>
        </p:nvSpPr>
        <p:spPr>
          <a:xfrm>
            <a:off x="640080" y="2834640"/>
            <a:ext cx="3611880" cy="3657600"/>
          </a:xfrm>
          <a:prstGeom prst="rect">
            <a:avLst/>
          </a:prstGeom>
          <a:solidFill>
            <a:srgbClr val="FFFFFF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8" name="Shape 6"/>
          <p:cNvSpPr/>
          <p:nvPr/>
        </p:nvSpPr>
        <p:spPr>
          <a:xfrm>
            <a:off x="640080" y="2834640"/>
            <a:ext cx="3611880" cy="1097280"/>
          </a:xfrm>
          <a:prstGeom prst="rect">
            <a:avLst/>
          </a:prstGeom>
          <a:solidFill>
            <a:srgbClr val="0F2A47"/>
          </a:solidFill>
          <a:ln w="12700">
            <a:solidFill>
              <a:srgbClr val="0F2A47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pic>
        <p:nvPicPr>
          <p:cNvPr id="9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60120" y="3127248"/>
            <a:ext cx="502920" cy="502920"/>
          </a:xfrm>
          <a:prstGeom prst="rect">
            <a:avLst/>
          </a:prstGeom>
        </p:spPr>
      </p:pic>
      <p:sp>
        <p:nvSpPr>
          <p:cNvPr id="10" name="Text 7"/>
          <p:cNvSpPr/>
          <p:nvPr/>
        </p:nvSpPr>
        <p:spPr>
          <a:xfrm>
            <a:off x="1600200" y="3108960"/>
            <a:ext cx="2514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400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FOR CUSTOMERS</a:t>
            </a:r>
            <a:endParaRPr lang="en-US" sz="900" dirty="0"/>
          </a:p>
        </p:txBody>
      </p:sp>
      <p:sp>
        <p:nvSpPr>
          <p:cNvPr id="11" name="Text 8"/>
          <p:cNvSpPr/>
          <p:nvPr/>
        </p:nvSpPr>
        <p:spPr>
          <a:xfrm>
            <a:off x="1600200" y="3383280"/>
            <a:ext cx="2514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Customer App</a:t>
            </a:r>
            <a:endParaRPr lang="en-US" sz="1700" dirty="0"/>
          </a:p>
        </p:txBody>
      </p:sp>
      <p:sp>
        <p:nvSpPr>
          <p:cNvPr id="12" name="Text 9"/>
          <p:cNvSpPr/>
          <p:nvPr/>
        </p:nvSpPr>
        <p:spPr>
          <a:xfrm>
            <a:off x="914400" y="4114800"/>
            <a:ext cx="3154680" cy="2240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600"/>
              </a:spcAft>
              <a:buSzPct val="100000"/>
              <a:buChar char="■"/>
            </a:pPr>
            <a:r>
              <a:rPr lang="en-US" sz="105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Catalogue, search, and 'Shop by Category'</a:t>
            </a:r>
            <a:endParaRPr lang="en-US" sz="1050" dirty="0"/>
          </a:p>
          <a:p>
            <a:pPr marL="342900" indent="-342900">
              <a:spcAft>
                <a:spcPts val="600"/>
              </a:spcAft>
              <a:buSzPct val="100000"/>
              <a:buChar char="■"/>
            </a:pPr>
            <a:r>
              <a:rPr lang="en-US" sz="105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Express slot booking · 10 min default</a:t>
            </a:r>
            <a:endParaRPr lang="en-US" sz="1050" dirty="0"/>
          </a:p>
          <a:p>
            <a:pPr marL="342900" indent="-342900">
              <a:spcAft>
                <a:spcPts val="600"/>
              </a:spcAft>
              <a:buSzPct val="100000"/>
              <a:buChar char="■"/>
            </a:pPr>
            <a:r>
              <a:rPr lang="en-US" sz="105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Self-billing checkout &amp; UPI / wallet payments</a:t>
            </a:r>
            <a:endParaRPr lang="en-US" sz="1050" dirty="0"/>
          </a:p>
          <a:p>
            <a:pPr marL="342900" indent="-342900">
              <a:spcAft>
                <a:spcPts val="600"/>
              </a:spcAft>
              <a:buSzPct val="100000"/>
              <a:buChar char="■"/>
            </a:pPr>
            <a:r>
              <a:rPr lang="en-US" sz="105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Live order tracking with rider ETA</a:t>
            </a:r>
            <a:endParaRPr lang="en-US" sz="1050" dirty="0"/>
          </a:p>
          <a:p>
            <a:pPr marL="342900" indent="-342900">
              <a:spcAft>
                <a:spcPts val="600"/>
              </a:spcAft>
              <a:buSzPct val="100000"/>
              <a:buChar char="■"/>
            </a:pPr>
            <a:r>
              <a:rPr lang="en-US" sz="105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Cookbook, flash offers, hot deals</a:t>
            </a:r>
            <a:endParaRPr lang="en-US" sz="1050" dirty="0"/>
          </a:p>
        </p:txBody>
      </p:sp>
      <p:sp>
        <p:nvSpPr>
          <p:cNvPr id="13" name="Shape 10"/>
          <p:cNvSpPr/>
          <p:nvPr/>
        </p:nvSpPr>
        <p:spPr>
          <a:xfrm>
            <a:off x="4416552" y="2834640"/>
            <a:ext cx="3611880" cy="3657600"/>
          </a:xfrm>
          <a:prstGeom prst="rect">
            <a:avLst/>
          </a:prstGeom>
          <a:solidFill>
            <a:srgbClr val="FFFFFF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4" name="Shape 11"/>
          <p:cNvSpPr/>
          <p:nvPr/>
        </p:nvSpPr>
        <p:spPr>
          <a:xfrm>
            <a:off x="4416552" y="2834640"/>
            <a:ext cx="3611880" cy="1097280"/>
          </a:xfrm>
          <a:prstGeom prst="rect">
            <a:avLst/>
          </a:prstGeom>
          <a:solidFill>
            <a:srgbClr val="0F2A47"/>
          </a:solidFill>
          <a:ln w="12700">
            <a:solidFill>
              <a:srgbClr val="0F2A47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pic>
        <p:nvPicPr>
          <p:cNvPr id="1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36592" y="3127248"/>
            <a:ext cx="502920" cy="502920"/>
          </a:xfrm>
          <a:prstGeom prst="rect">
            <a:avLst/>
          </a:prstGeom>
        </p:spPr>
      </p:pic>
      <p:sp>
        <p:nvSpPr>
          <p:cNvPr id="16" name="Text 12"/>
          <p:cNvSpPr/>
          <p:nvPr/>
        </p:nvSpPr>
        <p:spPr>
          <a:xfrm>
            <a:off x="5376672" y="3108960"/>
            <a:ext cx="2514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400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FOR THE BUSINESS</a:t>
            </a:r>
            <a:endParaRPr lang="en-US" sz="900" dirty="0"/>
          </a:p>
        </p:txBody>
      </p:sp>
      <p:sp>
        <p:nvSpPr>
          <p:cNvPr id="17" name="Text 13"/>
          <p:cNvSpPr/>
          <p:nvPr/>
        </p:nvSpPr>
        <p:spPr>
          <a:xfrm>
            <a:off x="5376672" y="3383280"/>
            <a:ext cx="2514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Admin Console</a:t>
            </a:r>
            <a:endParaRPr lang="en-US" sz="1700" dirty="0"/>
          </a:p>
        </p:txBody>
      </p:sp>
      <p:sp>
        <p:nvSpPr>
          <p:cNvPr id="18" name="Text 14"/>
          <p:cNvSpPr/>
          <p:nvPr/>
        </p:nvSpPr>
        <p:spPr>
          <a:xfrm>
            <a:off x="4690872" y="4114800"/>
            <a:ext cx="3154680" cy="2240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600"/>
              </a:spcAft>
              <a:buSzPct val="100000"/>
              <a:buChar char="■"/>
            </a:pPr>
            <a:r>
              <a:rPr lang="en-US" sz="105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Multi-store catalogue &amp; pricing engine</a:t>
            </a:r>
            <a:endParaRPr lang="en-US" sz="1050" dirty="0"/>
          </a:p>
          <a:p>
            <a:pPr marL="342900" indent="-342900">
              <a:spcAft>
                <a:spcPts val="600"/>
              </a:spcAft>
              <a:buSzPct val="100000"/>
              <a:buChar char="■"/>
            </a:pPr>
            <a:r>
              <a:rPr lang="en-US" sz="105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Real-time inventory &amp; order management</a:t>
            </a:r>
            <a:endParaRPr lang="en-US" sz="1050" dirty="0"/>
          </a:p>
          <a:p>
            <a:pPr marL="342900" indent="-342900">
              <a:spcAft>
                <a:spcPts val="600"/>
              </a:spcAft>
              <a:buSzPct val="100000"/>
              <a:buChar char="■"/>
            </a:pPr>
            <a:r>
              <a:rPr lang="en-US" sz="105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Sales analytics, dashboards, and reports</a:t>
            </a:r>
            <a:endParaRPr lang="en-US" sz="1050" dirty="0"/>
          </a:p>
          <a:p>
            <a:pPr marL="342900" indent="-342900">
              <a:spcAft>
                <a:spcPts val="600"/>
              </a:spcAft>
              <a:buSzPct val="100000"/>
              <a:buChar char="■"/>
            </a:pPr>
            <a:r>
              <a:rPr lang="en-US" sz="105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Promotions, banners, and flash offers</a:t>
            </a:r>
            <a:endParaRPr lang="en-US" sz="1050" dirty="0"/>
          </a:p>
          <a:p>
            <a:pPr marL="342900" indent="-342900">
              <a:spcAft>
                <a:spcPts val="600"/>
              </a:spcAft>
              <a:buSzPct val="100000"/>
              <a:buChar char="■"/>
            </a:pPr>
            <a:r>
              <a:rPr lang="en-US" sz="105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Franchise login per store · siloed data</a:t>
            </a:r>
            <a:endParaRPr lang="en-US" sz="1050" dirty="0"/>
          </a:p>
        </p:txBody>
      </p:sp>
      <p:sp>
        <p:nvSpPr>
          <p:cNvPr id="19" name="Shape 15"/>
          <p:cNvSpPr/>
          <p:nvPr/>
        </p:nvSpPr>
        <p:spPr>
          <a:xfrm>
            <a:off x="8193024" y="2834640"/>
            <a:ext cx="3611880" cy="3657600"/>
          </a:xfrm>
          <a:prstGeom prst="rect">
            <a:avLst/>
          </a:prstGeom>
          <a:solidFill>
            <a:srgbClr val="FFFFFF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20" name="Shape 16"/>
          <p:cNvSpPr/>
          <p:nvPr/>
        </p:nvSpPr>
        <p:spPr>
          <a:xfrm>
            <a:off x="8193024" y="2834640"/>
            <a:ext cx="3611880" cy="1097280"/>
          </a:xfrm>
          <a:prstGeom prst="rect">
            <a:avLst/>
          </a:prstGeom>
          <a:solidFill>
            <a:srgbClr val="0F2A47"/>
          </a:solidFill>
          <a:ln w="12700">
            <a:solidFill>
              <a:srgbClr val="0F2A47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pic>
        <p:nvPicPr>
          <p:cNvPr id="21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13064" y="3127248"/>
            <a:ext cx="502920" cy="502920"/>
          </a:xfrm>
          <a:prstGeom prst="rect">
            <a:avLst/>
          </a:prstGeom>
        </p:spPr>
      </p:pic>
      <p:sp>
        <p:nvSpPr>
          <p:cNvPr id="22" name="Text 17"/>
          <p:cNvSpPr/>
          <p:nvPr/>
        </p:nvSpPr>
        <p:spPr>
          <a:xfrm>
            <a:off x="9153144" y="3108960"/>
            <a:ext cx="25146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400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FOR DELIVERY</a:t>
            </a:r>
            <a:endParaRPr lang="en-US" sz="900" dirty="0"/>
          </a:p>
        </p:txBody>
      </p:sp>
      <p:sp>
        <p:nvSpPr>
          <p:cNvPr id="23" name="Text 18"/>
          <p:cNvSpPr/>
          <p:nvPr/>
        </p:nvSpPr>
        <p:spPr>
          <a:xfrm>
            <a:off x="9153144" y="3383280"/>
            <a:ext cx="251460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Rider Tracking App</a:t>
            </a:r>
            <a:endParaRPr lang="en-US" sz="1700" dirty="0"/>
          </a:p>
        </p:txBody>
      </p:sp>
      <p:sp>
        <p:nvSpPr>
          <p:cNvPr id="24" name="Text 19"/>
          <p:cNvSpPr/>
          <p:nvPr/>
        </p:nvSpPr>
        <p:spPr>
          <a:xfrm>
            <a:off x="8467344" y="4114800"/>
            <a:ext cx="3154680" cy="224028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600"/>
              </a:spcAft>
              <a:buSzPct val="100000"/>
              <a:buChar char="■"/>
            </a:pPr>
            <a:r>
              <a:rPr lang="en-US" sz="105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Order assignment with route optimisation</a:t>
            </a:r>
            <a:endParaRPr lang="en-US" sz="1050" dirty="0"/>
          </a:p>
          <a:p>
            <a:pPr marL="342900" indent="-342900">
              <a:spcAft>
                <a:spcPts val="600"/>
              </a:spcAft>
              <a:buSzPct val="100000"/>
              <a:buChar char="■"/>
            </a:pPr>
            <a:r>
              <a:rPr lang="en-US" sz="105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Live GPS, pickup &amp; drop confirmations</a:t>
            </a:r>
            <a:endParaRPr lang="en-US" sz="1050" dirty="0"/>
          </a:p>
          <a:p>
            <a:pPr marL="342900" indent="-342900">
              <a:spcAft>
                <a:spcPts val="600"/>
              </a:spcAft>
              <a:buSzPct val="100000"/>
              <a:buChar char="■"/>
            </a:pPr>
            <a:r>
              <a:rPr lang="en-US" sz="105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Rider performance &amp; earnings view</a:t>
            </a:r>
            <a:endParaRPr lang="en-US" sz="1050" dirty="0"/>
          </a:p>
          <a:p>
            <a:pPr marL="342900" indent="-342900">
              <a:spcAft>
                <a:spcPts val="600"/>
              </a:spcAft>
              <a:buSzPct val="100000"/>
              <a:buChar char="■"/>
            </a:pPr>
            <a:r>
              <a:rPr lang="en-US" sz="105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Push notifications for new orders</a:t>
            </a:r>
            <a:endParaRPr lang="en-US" sz="1050" dirty="0"/>
          </a:p>
          <a:p>
            <a:pPr marL="342900" indent="-342900">
              <a:spcAft>
                <a:spcPts val="600"/>
              </a:spcAft>
              <a:buSzPct val="100000"/>
              <a:buChar char="■"/>
            </a:pPr>
            <a:r>
              <a:rPr lang="en-US" sz="105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Offline queue for low-signal areas</a:t>
            </a:r>
            <a:endParaRPr lang="en-US" sz="1050" dirty="0"/>
          </a:p>
        </p:txBody>
      </p:sp>
      <p:sp>
        <p:nvSpPr>
          <p:cNvPr id="25" name="Shape 20"/>
          <p:cNvSpPr/>
          <p:nvPr/>
        </p:nvSpPr>
        <p:spPr>
          <a:xfrm>
            <a:off x="0" y="6537960"/>
            <a:ext cx="12161520" cy="320040"/>
          </a:xfrm>
          <a:prstGeom prst="rect">
            <a:avLst/>
          </a:prstGeom>
          <a:solidFill>
            <a:srgbClr val="0F2A47"/>
          </a:solidFill>
          <a:ln w="12700">
            <a:solidFill>
              <a:srgbClr val="0F2A47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26" name="Text 21"/>
          <p:cNvSpPr/>
          <p:nvPr/>
        </p:nvSpPr>
        <p:spPr>
          <a:xfrm>
            <a:off x="457200" y="6537960"/>
            <a:ext cx="9601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SHOP RIGHTEPAY CORPORATION LIMITED   |   Retail &amp; Wholesale Trading House   |   Gopalpur, Durgapur, West Bengal</a:t>
            </a:r>
            <a:endParaRPr lang="en-US" sz="900" dirty="0"/>
          </a:p>
        </p:txBody>
      </p:sp>
      <p:sp>
        <p:nvSpPr>
          <p:cNvPr id="27" name="Text 22"/>
          <p:cNvSpPr/>
          <p:nvPr/>
        </p:nvSpPr>
        <p:spPr>
          <a:xfrm>
            <a:off x="11338560" y="6537960"/>
            <a:ext cx="3657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b="1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15</a:t>
            </a:r>
            <a:endParaRPr lang="en-US" sz="1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0848">
        <p14:conveyor dir="l"/>
      </p:transition>
    </mc:Choice>
    <mc:Fallback xmlns="">
      <p:transition spd="slow" advTm="10848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6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3" name="Text 1"/>
          <p:cNvSpPr/>
          <p:nvPr/>
        </p:nvSpPr>
        <p:spPr>
          <a:xfrm>
            <a:off x="640080" y="411480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600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15  ·  PRODUCT WALKTHROUGH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640080" y="713232"/>
            <a:ext cx="109728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Customer App — Live Screens</a:t>
            </a:r>
            <a:endParaRPr lang="en-US" sz="3200" dirty="0"/>
          </a:p>
        </p:txBody>
      </p:sp>
      <p:sp>
        <p:nvSpPr>
          <p:cNvPr id="5" name="Shape 3"/>
          <p:cNvSpPr/>
          <p:nvPr/>
        </p:nvSpPr>
        <p:spPr>
          <a:xfrm>
            <a:off x="640080" y="1554480"/>
            <a:ext cx="548640" cy="4572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6" name="Text 4"/>
          <p:cNvSpPr/>
          <p:nvPr/>
        </p:nvSpPr>
        <p:spPr>
          <a:xfrm>
            <a:off x="640080" y="1783080"/>
            <a:ext cx="108813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250" i="1" dirty="0">
                <a:solidFill>
                  <a:srgbClr val="7A869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Two screens from the live build show the brand identity and category-led shopping experience that customers see today.</a:t>
            </a:r>
            <a:endParaRPr lang="en-US" sz="1250" dirty="0"/>
          </a:p>
        </p:txBody>
      </p:sp>
      <p:sp>
        <p:nvSpPr>
          <p:cNvPr id="9" name="Text 6"/>
          <p:cNvSpPr/>
          <p:nvPr/>
        </p:nvSpPr>
        <p:spPr>
          <a:xfrm>
            <a:off x="914400" y="2286000"/>
            <a:ext cx="182880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kern="0" spc="500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ONBOARDING</a:t>
            </a:r>
            <a:endParaRPr lang="en-US" sz="1000" dirty="0"/>
          </a:p>
        </p:txBody>
      </p:sp>
      <p:sp>
        <p:nvSpPr>
          <p:cNvPr id="12" name="Text 8"/>
          <p:cNvSpPr/>
          <p:nvPr/>
        </p:nvSpPr>
        <p:spPr>
          <a:xfrm>
            <a:off x="3291840" y="2286000"/>
            <a:ext cx="2560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kern="0" spc="500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HOME · CATEGORIES · OFFERS</a:t>
            </a:r>
            <a:endParaRPr lang="en-US" sz="1000" dirty="0"/>
          </a:p>
        </p:txBody>
      </p:sp>
      <p:sp>
        <p:nvSpPr>
          <p:cNvPr id="13" name="Shape 9"/>
          <p:cNvSpPr/>
          <p:nvPr/>
        </p:nvSpPr>
        <p:spPr>
          <a:xfrm>
            <a:off x="6126480" y="2286000"/>
            <a:ext cx="5394960" cy="4297680"/>
          </a:xfrm>
          <a:prstGeom prst="rect">
            <a:avLst/>
          </a:prstGeom>
          <a:solidFill>
            <a:srgbClr val="F7F2EA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4" name="Shape 10"/>
          <p:cNvSpPr/>
          <p:nvPr/>
        </p:nvSpPr>
        <p:spPr>
          <a:xfrm>
            <a:off x="6126480" y="2286000"/>
            <a:ext cx="64008" cy="429768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5" name="Text 11"/>
          <p:cNvSpPr/>
          <p:nvPr/>
        </p:nvSpPr>
        <p:spPr>
          <a:xfrm>
            <a:off x="6400800" y="2468880"/>
            <a:ext cx="484632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500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YOU SEE ON-SCREEN</a:t>
            </a:r>
            <a:endParaRPr lang="en-US" sz="1100" dirty="0"/>
          </a:p>
        </p:txBody>
      </p:sp>
      <p:pic>
        <p:nvPicPr>
          <p:cNvPr id="16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0800" y="2971800"/>
            <a:ext cx="274320" cy="274320"/>
          </a:xfrm>
          <a:prstGeom prst="rect">
            <a:avLst/>
          </a:prstGeom>
        </p:spPr>
      </p:pic>
      <p:sp>
        <p:nvSpPr>
          <p:cNvPr id="17" name="Text 12"/>
          <p:cNvSpPr/>
          <p:nvPr/>
        </p:nvSpPr>
        <p:spPr>
          <a:xfrm>
            <a:off x="6766560" y="2926080"/>
            <a:ext cx="46177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0F2A4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Express Delivery Banner</a:t>
            </a:r>
            <a:endParaRPr lang="en-US" sz="1150" dirty="0"/>
          </a:p>
        </p:txBody>
      </p:sp>
      <p:sp>
        <p:nvSpPr>
          <p:cNvPr id="18" name="Text 13"/>
          <p:cNvSpPr/>
          <p:nvPr/>
        </p:nvSpPr>
        <p:spPr>
          <a:xfrm>
            <a:off x="6766560" y="3218688"/>
            <a:ext cx="4617720" cy="2941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95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Persistent ’10 min’ promise &amp; 40 % grocery offer banner.</a:t>
            </a:r>
            <a:endParaRPr lang="en-US" sz="950" dirty="0"/>
          </a:p>
        </p:txBody>
      </p:sp>
      <p:pic>
        <p:nvPicPr>
          <p:cNvPr id="19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400800" y="3558540"/>
            <a:ext cx="274320" cy="274320"/>
          </a:xfrm>
          <a:prstGeom prst="rect">
            <a:avLst/>
          </a:prstGeom>
        </p:spPr>
      </p:pic>
      <p:sp>
        <p:nvSpPr>
          <p:cNvPr id="20" name="Text 14"/>
          <p:cNvSpPr/>
          <p:nvPr/>
        </p:nvSpPr>
        <p:spPr>
          <a:xfrm>
            <a:off x="6766560" y="3512820"/>
            <a:ext cx="46177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0F2A4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Universal Search</a:t>
            </a:r>
            <a:endParaRPr lang="en-US" sz="1150" dirty="0"/>
          </a:p>
        </p:txBody>
      </p:sp>
      <p:sp>
        <p:nvSpPr>
          <p:cNvPr id="21" name="Text 15"/>
          <p:cNvSpPr/>
          <p:nvPr/>
        </p:nvSpPr>
        <p:spPr>
          <a:xfrm>
            <a:off x="6766560" y="3805428"/>
            <a:ext cx="4617720" cy="2941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95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Type-ahead search across the full catalogue.</a:t>
            </a:r>
            <a:endParaRPr lang="en-US" sz="950" dirty="0"/>
          </a:p>
        </p:txBody>
      </p:sp>
      <p:pic>
        <p:nvPicPr>
          <p:cNvPr id="22" name="Image 4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00800" y="4145280"/>
            <a:ext cx="274320" cy="274320"/>
          </a:xfrm>
          <a:prstGeom prst="rect">
            <a:avLst/>
          </a:prstGeom>
        </p:spPr>
      </p:pic>
      <p:sp>
        <p:nvSpPr>
          <p:cNvPr id="23" name="Text 16"/>
          <p:cNvSpPr/>
          <p:nvPr/>
        </p:nvSpPr>
        <p:spPr>
          <a:xfrm>
            <a:off x="6766560" y="4099560"/>
            <a:ext cx="46177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0F2A4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Shop by Category</a:t>
            </a:r>
            <a:endParaRPr lang="en-US" sz="1150" dirty="0"/>
          </a:p>
        </p:txBody>
      </p:sp>
      <p:sp>
        <p:nvSpPr>
          <p:cNvPr id="24" name="Text 17"/>
          <p:cNvSpPr/>
          <p:nvPr/>
        </p:nvSpPr>
        <p:spPr>
          <a:xfrm>
            <a:off x="6766560" y="4392168"/>
            <a:ext cx="4617720" cy="2941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95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Oil &amp; Ghee, Atta, Dals, Masala — clear visual entry points.</a:t>
            </a:r>
            <a:endParaRPr lang="en-US" sz="950" dirty="0"/>
          </a:p>
        </p:txBody>
      </p:sp>
      <p:pic>
        <p:nvPicPr>
          <p:cNvPr id="25" name="Image 5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00800" y="4732020"/>
            <a:ext cx="274320" cy="274320"/>
          </a:xfrm>
          <a:prstGeom prst="rect">
            <a:avLst/>
          </a:prstGeom>
        </p:spPr>
      </p:pic>
      <p:sp>
        <p:nvSpPr>
          <p:cNvPr id="26" name="Text 18"/>
          <p:cNvSpPr/>
          <p:nvPr/>
        </p:nvSpPr>
        <p:spPr>
          <a:xfrm>
            <a:off x="6766560" y="4686300"/>
            <a:ext cx="46177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0F2A4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Flash Offers Carousel</a:t>
            </a:r>
            <a:endParaRPr lang="en-US" sz="1150" dirty="0"/>
          </a:p>
        </p:txBody>
      </p:sp>
      <p:sp>
        <p:nvSpPr>
          <p:cNvPr id="27" name="Text 19"/>
          <p:cNvSpPr/>
          <p:nvPr/>
        </p:nvSpPr>
        <p:spPr>
          <a:xfrm>
            <a:off x="6766560" y="4978908"/>
            <a:ext cx="4617720" cy="2941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95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Time-bound deep discounts on rotating categories.</a:t>
            </a:r>
            <a:endParaRPr lang="en-US" sz="950" dirty="0"/>
          </a:p>
        </p:txBody>
      </p:sp>
      <p:pic>
        <p:nvPicPr>
          <p:cNvPr id="28" name="Image 6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00800" y="5318760"/>
            <a:ext cx="274320" cy="274320"/>
          </a:xfrm>
          <a:prstGeom prst="rect">
            <a:avLst/>
          </a:prstGeom>
        </p:spPr>
      </p:pic>
      <p:sp>
        <p:nvSpPr>
          <p:cNvPr id="29" name="Text 20"/>
          <p:cNvSpPr/>
          <p:nvPr/>
        </p:nvSpPr>
        <p:spPr>
          <a:xfrm>
            <a:off x="6766560" y="5273040"/>
            <a:ext cx="46177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0F2A4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Self-Billing</a:t>
            </a:r>
            <a:endParaRPr lang="en-US" sz="1150" dirty="0"/>
          </a:p>
        </p:txBody>
      </p:sp>
      <p:sp>
        <p:nvSpPr>
          <p:cNvPr id="30" name="Text 21"/>
          <p:cNvSpPr/>
          <p:nvPr/>
        </p:nvSpPr>
        <p:spPr>
          <a:xfrm>
            <a:off x="6766560" y="5565648"/>
            <a:ext cx="4617720" cy="2941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95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Walk-in customers can scan &amp; pay via the same app.</a:t>
            </a:r>
            <a:endParaRPr lang="en-US" sz="950" dirty="0"/>
          </a:p>
        </p:txBody>
      </p:sp>
      <p:pic>
        <p:nvPicPr>
          <p:cNvPr id="31" name="Image 7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400800" y="5905500"/>
            <a:ext cx="274320" cy="274320"/>
          </a:xfrm>
          <a:prstGeom prst="rect">
            <a:avLst/>
          </a:prstGeom>
        </p:spPr>
      </p:pic>
      <p:sp>
        <p:nvSpPr>
          <p:cNvPr id="32" name="Text 22"/>
          <p:cNvSpPr/>
          <p:nvPr/>
        </p:nvSpPr>
        <p:spPr>
          <a:xfrm>
            <a:off x="6766560" y="5859780"/>
            <a:ext cx="461772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50" b="1" dirty="0">
                <a:solidFill>
                  <a:srgbClr val="0F2A4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Account &amp; Tracking</a:t>
            </a:r>
            <a:endParaRPr lang="en-US" sz="1150" dirty="0"/>
          </a:p>
        </p:txBody>
      </p:sp>
      <p:sp>
        <p:nvSpPr>
          <p:cNvPr id="33" name="Text 23"/>
          <p:cNvSpPr/>
          <p:nvPr/>
        </p:nvSpPr>
        <p:spPr>
          <a:xfrm>
            <a:off x="6766560" y="6152388"/>
            <a:ext cx="4617720" cy="294132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95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Orders, addresses, support, rewards — one tap away.</a:t>
            </a:r>
            <a:endParaRPr lang="en-US" sz="950" dirty="0"/>
          </a:p>
        </p:txBody>
      </p:sp>
      <p:sp>
        <p:nvSpPr>
          <p:cNvPr id="34" name="Shape 24"/>
          <p:cNvSpPr/>
          <p:nvPr/>
        </p:nvSpPr>
        <p:spPr>
          <a:xfrm>
            <a:off x="0" y="6537960"/>
            <a:ext cx="12161520" cy="320040"/>
          </a:xfrm>
          <a:prstGeom prst="rect">
            <a:avLst/>
          </a:prstGeom>
          <a:solidFill>
            <a:srgbClr val="0F2A47"/>
          </a:solidFill>
          <a:ln w="12700">
            <a:solidFill>
              <a:srgbClr val="0F2A47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35" name="Text 25"/>
          <p:cNvSpPr/>
          <p:nvPr/>
        </p:nvSpPr>
        <p:spPr>
          <a:xfrm>
            <a:off x="457200" y="6537960"/>
            <a:ext cx="9601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SHOP RIGHTEPAY CORPORATION LIMITED   |   Retail &amp; Wholesale Trading House   |   Gopalpur, Durgapur, West Bengal</a:t>
            </a:r>
            <a:endParaRPr lang="en-US" sz="900" dirty="0"/>
          </a:p>
        </p:txBody>
      </p:sp>
      <p:sp>
        <p:nvSpPr>
          <p:cNvPr id="36" name="Text 26"/>
          <p:cNvSpPr/>
          <p:nvPr/>
        </p:nvSpPr>
        <p:spPr>
          <a:xfrm>
            <a:off x="11338560" y="6537960"/>
            <a:ext cx="3657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b="1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16</a:t>
            </a:r>
            <a:endParaRPr lang="en-US" sz="1000" dirty="0"/>
          </a:p>
        </p:txBody>
      </p:sp>
      <p:pic>
        <p:nvPicPr>
          <p:cNvPr id="38" name="Picture 37">
            <a:extLst>
              <a:ext uri="{FF2B5EF4-FFF2-40B4-BE49-F238E27FC236}">
                <a16:creationId xmlns:a16="http://schemas.microsoft.com/office/drawing/2014/main" id="{DD81DB3F-72C3-C878-0520-2C0517226CA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96748" y="2462784"/>
            <a:ext cx="2780792" cy="4171188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8C0441CF-C7F1-52AA-825F-69038EFA12A2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135376" y="2458212"/>
            <a:ext cx="2780792" cy="417118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6293">
        <p14:ripple/>
      </p:transition>
    </mc:Choice>
    <mc:Fallback xmlns="">
      <p:transition spd="slow" advTm="6293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7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3" name="Text 1"/>
          <p:cNvSpPr/>
          <p:nvPr/>
        </p:nvSpPr>
        <p:spPr>
          <a:xfrm>
            <a:off x="640080" y="411480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600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16  ·  THE FOUNDATIONS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640080" y="713232"/>
            <a:ext cx="109728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Business &amp; Technology Credentials</a:t>
            </a:r>
            <a:endParaRPr lang="en-US" sz="3200" dirty="0"/>
          </a:p>
        </p:txBody>
      </p:sp>
      <p:sp>
        <p:nvSpPr>
          <p:cNvPr id="5" name="Shape 3"/>
          <p:cNvSpPr/>
          <p:nvPr/>
        </p:nvSpPr>
        <p:spPr>
          <a:xfrm>
            <a:off x="640080" y="1554480"/>
            <a:ext cx="548640" cy="4572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6" name="Text 4"/>
          <p:cNvSpPr/>
          <p:nvPr/>
        </p:nvSpPr>
        <p:spPr>
          <a:xfrm>
            <a:off x="640080" y="1783080"/>
            <a:ext cx="108813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250" i="1" dirty="0">
                <a:solidFill>
                  <a:srgbClr val="7A869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The backbone behind the brand: legal identity, developer infrastructure, and the people who keep the platform running.</a:t>
            </a:r>
            <a:endParaRPr lang="en-US" sz="1250" dirty="0"/>
          </a:p>
        </p:txBody>
      </p:sp>
      <p:sp>
        <p:nvSpPr>
          <p:cNvPr id="7" name="Shape 5"/>
          <p:cNvSpPr/>
          <p:nvPr/>
        </p:nvSpPr>
        <p:spPr>
          <a:xfrm>
            <a:off x="640080" y="2514600"/>
            <a:ext cx="3611880" cy="1783080"/>
          </a:xfrm>
          <a:prstGeom prst="rect">
            <a:avLst/>
          </a:prstGeom>
          <a:solidFill>
            <a:srgbClr val="F7F2EA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8" name="Shape 6"/>
          <p:cNvSpPr/>
          <p:nvPr/>
        </p:nvSpPr>
        <p:spPr>
          <a:xfrm>
            <a:off x="640080" y="2514600"/>
            <a:ext cx="3611880" cy="54864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9" name="Shape 7"/>
          <p:cNvSpPr/>
          <p:nvPr/>
        </p:nvSpPr>
        <p:spPr>
          <a:xfrm>
            <a:off x="914400" y="2807208"/>
            <a:ext cx="640080" cy="640080"/>
          </a:xfrm>
          <a:prstGeom prst="ellipse">
            <a:avLst/>
          </a:prstGeom>
          <a:solidFill>
            <a:srgbClr val="FFFFFF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pic>
        <p:nvPicPr>
          <p:cNvPr id="10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1560" y="2944368"/>
            <a:ext cx="365760" cy="365760"/>
          </a:xfrm>
          <a:prstGeom prst="rect">
            <a:avLst/>
          </a:prstGeom>
        </p:spPr>
      </p:pic>
      <p:sp>
        <p:nvSpPr>
          <p:cNvPr id="11" name="Text 8"/>
          <p:cNvSpPr/>
          <p:nvPr/>
        </p:nvSpPr>
        <p:spPr>
          <a:xfrm>
            <a:off x="1691640" y="2807208"/>
            <a:ext cx="24231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In-House IT Team</a:t>
            </a:r>
            <a:endParaRPr lang="en-US" sz="1350" dirty="0"/>
          </a:p>
        </p:txBody>
      </p:sp>
      <p:sp>
        <p:nvSpPr>
          <p:cNvPr id="12" name="Text 9"/>
          <p:cNvSpPr/>
          <p:nvPr/>
        </p:nvSpPr>
        <p:spPr>
          <a:xfrm>
            <a:off x="1691640" y="3200400"/>
            <a:ext cx="242316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00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dedicated engineering and design team responsible for the entire stack — no third-party dependency for the core platform.</a:t>
            </a:r>
            <a:endParaRPr lang="en-US" sz="1000" dirty="0"/>
          </a:p>
        </p:txBody>
      </p:sp>
      <p:sp>
        <p:nvSpPr>
          <p:cNvPr id="13" name="Shape 10"/>
          <p:cNvSpPr/>
          <p:nvPr/>
        </p:nvSpPr>
        <p:spPr>
          <a:xfrm>
            <a:off x="4416552" y="2514600"/>
            <a:ext cx="3611880" cy="1783080"/>
          </a:xfrm>
          <a:prstGeom prst="rect">
            <a:avLst/>
          </a:prstGeom>
          <a:solidFill>
            <a:srgbClr val="F7F2EA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4" name="Shape 11"/>
          <p:cNvSpPr/>
          <p:nvPr/>
        </p:nvSpPr>
        <p:spPr>
          <a:xfrm>
            <a:off x="4416552" y="2514600"/>
            <a:ext cx="3611880" cy="54864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5" name="Shape 12"/>
          <p:cNvSpPr/>
          <p:nvPr/>
        </p:nvSpPr>
        <p:spPr>
          <a:xfrm>
            <a:off x="4690872" y="2807208"/>
            <a:ext cx="640080" cy="640080"/>
          </a:xfrm>
          <a:prstGeom prst="ellipse">
            <a:avLst/>
          </a:prstGeom>
          <a:solidFill>
            <a:srgbClr val="FFFFFF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pic>
        <p:nvPicPr>
          <p:cNvPr id="16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28032" y="2944368"/>
            <a:ext cx="365760" cy="365760"/>
          </a:xfrm>
          <a:prstGeom prst="rect">
            <a:avLst/>
          </a:prstGeom>
        </p:spPr>
      </p:pic>
      <p:sp>
        <p:nvSpPr>
          <p:cNvPr id="17" name="Text 13"/>
          <p:cNvSpPr/>
          <p:nvPr/>
        </p:nvSpPr>
        <p:spPr>
          <a:xfrm>
            <a:off x="5468112" y="2807208"/>
            <a:ext cx="24231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Google Play Console</a:t>
            </a:r>
            <a:endParaRPr lang="en-US" sz="1350" dirty="0"/>
          </a:p>
        </p:txBody>
      </p:sp>
      <p:sp>
        <p:nvSpPr>
          <p:cNvPr id="18" name="Text 14"/>
          <p:cNvSpPr/>
          <p:nvPr/>
        </p:nvSpPr>
        <p:spPr>
          <a:xfrm>
            <a:off x="5468112" y="3200400"/>
            <a:ext cx="242316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00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 active developer account with full rights to publish, update, and manage the customer and rider apps on the Play Store.</a:t>
            </a:r>
            <a:endParaRPr lang="en-US" sz="1000" dirty="0"/>
          </a:p>
        </p:txBody>
      </p:sp>
      <p:sp>
        <p:nvSpPr>
          <p:cNvPr id="19" name="Shape 15"/>
          <p:cNvSpPr/>
          <p:nvPr/>
        </p:nvSpPr>
        <p:spPr>
          <a:xfrm>
            <a:off x="8193024" y="2514600"/>
            <a:ext cx="3611880" cy="1783080"/>
          </a:xfrm>
          <a:prstGeom prst="rect">
            <a:avLst/>
          </a:prstGeom>
          <a:solidFill>
            <a:srgbClr val="F7F2EA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20" name="Shape 16"/>
          <p:cNvSpPr/>
          <p:nvPr/>
        </p:nvSpPr>
        <p:spPr>
          <a:xfrm>
            <a:off x="8193024" y="2514600"/>
            <a:ext cx="3611880" cy="54864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21" name="Shape 17"/>
          <p:cNvSpPr/>
          <p:nvPr/>
        </p:nvSpPr>
        <p:spPr>
          <a:xfrm>
            <a:off x="8467344" y="2807208"/>
            <a:ext cx="640080" cy="640080"/>
          </a:xfrm>
          <a:prstGeom prst="ellipse">
            <a:avLst/>
          </a:prstGeom>
          <a:solidFill>
            <a:srgbClr val="FFFFFF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pic>
        <p:nvPicPr>
          <p:cNvPr id="22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04504" y="2944368"/>
            <a:ext cx="365760" cy="365760"/>
          </a:xfrm>
          <a:prstGeom prst="rect">
            <a:avLst/>
          </a:prstGeom>
        </p:spPr>
      </p:pic>
      <p:sp>
        <p:nvSpPr>
          <p:cNvPr id="23" name="Text 18"/>
          <p:cNvSpPr/>
          <p:nvPr/>
        </p:nvSpPr>
        <p:spPr>
          <a:xfrm>
            <a:off x="9244584" y="2807208"/>
            <a:ext cx="24231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DUNS Number</a:t>
            </a:r>
            <a:endParaRPr lang="en-US" sz="1350" dirty="0"/>
          </a:p>
        </p:txBody>
      </p:sp>
      <p:sp>
        <p:nvSpPr>
          <p:cNvPr id="24" name="Text 19"/>
          <p:cNvSpPr/>
          <p:nvPr/>
        </p:nvSpPr>
        <p:spPr>
          <a:xfrm>
            <a:off x="9244584" y="3200400"/>
            <a:ext cx="242316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00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globally recognised D-U-N-S identifier — required for Apple App Store enrolment, banking, and enterprise procurement.</a:t>
            </a:r>
            <a:endParaRPr lang="en-US" sz="1000" dirty="0"/>
          </a:p>
        </p:txBody>
      </p:sp>
      <p:sp>
        <p:nvSpPr>
          <p:cNvPr id="25" name="Shape 20"/>
          <p:cNvSpPr/>
          <p:nvPr/>
        </p:nvSpPr>
        <p:spPr>
          <a:xfrm>
            <a:off x="640080" y="4434840"/>
            <a:ext cx="3611880" cy="1783080"/>
          </a:xfrm>
          <a:prstGeom prst="rect">
            <a:avLst/>
          </a:prstGeom>
          <a:solidFill>
            <a:srgbClr val="F7F2EA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26" name="Shape 21"/>
          <p:cNvSpPr/>
          <p:nvPr/>
        </p:nvSpPr>
        <p:spPr>
          <a:xfrm>
            <a:off x="640080" y="4434840"/>
            <a:ext cx="3611880" cy="54864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27" name="Shape 22"/>
          <p:cNvSpPr/>
          <p:nvPr/>
        </p:nvSpPr>
        <p:spPr>
          <a:xfrm>
            <a:off x="914400" y="4727448"/>
            <a:ext cx="640080" cy="640080"/>
          </a:xfrm>
          <a:prstGeom prst="ellipse">
            <a:avLst/>
          </a:prstGeom>
          <a:solidFill>
            <a:srgbClr val="FFFFFF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pic>
        <p:nvPicPr>
          <p:cNvPr id="28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1560" y="4864608"/>
            <a:ext cx="365760" cy="365760"/>
          </a:xfrm>
          <a:prstGeom prst="rect">
            <a:avLst/>
          </a:prstGeom>
        </p:spPr>
      </p:pic>
      <p:sp>
        <p:nvSpPr>
          <p:cNvPr id="29" name="Text 23"/>
          <p:cNvSpPr/>
          <p:nvPr/>
        </p:nvSpPr>
        <p:spPr>
          <a:xfrm>
            <a:off x="1691640" y="4727448"/>
            <a:ext cx="24231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Cloud-Native Architecture</a:t>
            </a:r>
            <a:endParaRPr lang="en-US" sz="1350" dirty="0"/>
          </a:p>
        </p:txBody>
      </p:sp>
      <p:sp>
        <p:nvSpPr>
          <p:cNvPr id="30" name="Text 24"/>
          <p:cNvSpPr/>
          <p:nvPr/>
        </p:nvSpPr>
        <p:spPr>
          <a:xfrm>
            <a:off x="1691640" y="5120640"/>
            <a:ext cx="242316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00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Deployed on enterprise cloud with auto-scaling, daily backups, encrypted databases, and clear separation of staging and production.</a:t>
            </a:r>
            <a:endParaRPr lang="en-US" sz="1000" dirty="0"/>
          </a:p>
        </p:txBody>
      </p:sp>
      <p:sp>
        <p:nvSpPr>
          <p:cNvPr id="31" name="Shape 25"/>
          <p:cNvSpPr/>
          <p:nvPr/>
        </p:nvSpPr>
        <p:spPr>
          <a:xfrm>
            <a:off x="4416552" y="4434840"/>
            <a:ext cx="3611880" cy="1783080"/>
          </a:xfrm>
          <a:prstGeom prst="rect">
            <a:avLst/>
          </a:prstGeom>
          <a:solidFill>
            <a:srgbClr val="F7F2EA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32" name="Shape 26"/>
          <p:cNvSpPr/>
          <p:nvPr/>
        </p:nvSpPr>
        <p:spPr>
          <a:xfrm>
            <a:off x="4416552" y="4434840"/>
            <a:ext cx="3611880" cy="54864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33" name="Shape 27"/>
          <p:cNvSpPr/>
          <p:nvPr/>
        </p:nvSpPr>
        <p:spPr>
          <a:xfrm>
            <a:off x="4690872" y="4727448"/>
            <a:ext cx="640080" cy="640080"/>
          </a:xfrm>
          <a:prstGeom prst="ellipse">
            <a:avLst/>
          </a:prstGeom>
          <a:solidFill>
            <a:srgbClr val="FFFFFF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pic>
        <p:nvPicPr>
          <p:cNvPr id="34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28032" y="4864608"/>
            <a:ext cx="365760" cy="365760"/>
          </a:xfrm>
          <a:prstGeom prst="rect">
            <a:avLst/>
          </a:prstGeom>
        </p:spPr>
      </p:pic>
      <p:sp>
        <p:nvSpPr>
          <p:cNvPr id="35" name="Text 28"/>
          <p:cNvSpPr/>
          <p:nvPr/>
        </p:nvSpPr>
        <p:spPr>
          <a:xfrm>
            <a:off x="5468112" y="4727448"/>
            <a:ext cx="24231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Security &amp; Compliance</a:t>
            </a:r>
            <a:endParaRPr lang="en-US" sz="1350" dirty="0"/>
          </a:p>
        </p:txBody>
      </p:sp>
      <p:sp>
        <p:nvSpPr>
          <p:cNvPr id="36" name="Text 29"/>
          <p:cNvSpPr/>
          <p:nvPr/>
        </p:nvSpPr>
        <p:spPr>
          <a:xfrm>
            <a:off x="5468112" y="5120640"/>
            <a:ext cx="242316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00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HTTPS everywhere, payment gateway integration via PCI-DSS-compliant partners, role-based access in the admin console.</a:t>
            </a:r>
            <a:endParaRPr lang="en-US" sz="1000" dirty="0"/>
          </a:p>
        </p:txBody>
      </p:sp>
      <p:sp>
        <p:nvSpPr>
          <p:cNvPr id="37" name="Shape 30"/>
          <p:cNvSpPr/>
          <p:nvPr/>
        </p:nvSpPr>
        <p:spPr>
          <a:xfrm>
            <a:off x="8193024" y="4434840"/>
            <a:ext cx="3611880" cy="1783080"/>
          </a:xfrm>
          <a:prstGeom prst="rect">
            <a:avLst/>
          </a:prstGeom>
          <a:solidFill>
            <a:srgbClr val="F7F2EA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38" name="Shape 31"/>
          <p:cNvSpPr/>
          <p:nvPr/>
        </p:nvSpPr>
        <p:spPr>
          <a:xfrm>
            <a:off x="8193024" y="4434840"/>
            <a:ext cx="3611880" cy="54864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39" name="Shape 32"/>
          <p:cNvSpPr/>
          <p:nvPr/>
        </p:nvSpPr>
        <p:spPr>
          <a:xfrm>
            <a:off x="8467344" y="4727448"/>
            <a:ext cx="640080" cy="640080"/>
          </a:xfrm>
          <a:prstGeom prst="ellipse">
            <a:avLst/>
          </a:prstGeom>
          <a:solidFill>
            <a:srgbClr val="FFFFFF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pic>
        <p:nvPicPr>
          <p:cNvPr id="40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04504" y="4864608"/>
            <a:ext cx="365760" cy="365760"/>
          </a:xfrm>
          <a:prstGeom prst="rect">
            <a:avLst/>
          </a:prstGeom>
        </p:spPr>
      </p:pic>
      <p:sp>
        <p:nvSpPr>
          <p:cNvPr id="41" name="Text 33"/>
          <p:cNvSpPr/>
          <p:nvPr/>
        </p:nvSpPr>
        <p:spPr>
          <a:xfrm>
            <a:off x="9244584" y="4727448"/>
            <a:ext cx="24231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Continuous Delivery</a:t>
            </a:r>
            <a:endParaRPr lang="en-US" sz="1350" dirty="0"/>
          </a:p>
        </p:txBody>
      </p:sp>
      <p:sp>
        <p:nvSpPr>
          <p:cNvPr id="42" name="Text 34"/>
          <p:cNvSpPr/>
          <p:nvPr/>
        </p:nvSpPr>
        <p:spPr>
          <a:xfrm>
            <a:off x="9244584" y="5120640"/>
            <a:ext cx="2423160" cy="10058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00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Versioned releases of the customer, rider, and admin builds — bug-fix turnarounds measured in days, not quarters.</a:t>
            </a:r>
            <a:endParaRPr lang="en-US" sz="1000" dirty="0"/>
          </a:p>
        </p:txBody>
      </p:sp>
      <p:sp>
        <p:nvSpPr>
          <p:cNvPr id="43" name="Shape 35"/>
          <p:cNvSpPr/>
          <p:nvPr/>
        </p:nvSpPr>
        <p:spPr>
          <a:xfrm>
            <a:off x="0" y="6537960"/>
            <a:ext cx="12161520" cy="320040"/>
          </a:xfrm>
          <a:prstGeom prst="rect">
            <a:avLst/>
          </a:prstGeom>
          <a:solidFill>
            <a:srgbClr val="0F2A47"/>
          </a:solidFill>
          <a:ln w="12700">
            <a:solidFill>
              <a:srgbClr val="0F2A47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44" name="Text 36"/>
          <p:cNvSpPr/>
          <p:nvPr/>
        </p:nvSpPr>
        <p:spPr>
          <a:xfrm>
            <a:off x="457200" y="6537960"/>
            <a:ext cx="9601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SHOP RIGHTEPAY CORPORATION LIMITED   |   Retail &amp; Wholesale Trading House   |   Gopalpur, Durgapur, West Bengal</a:t>
            </a:r>
            <a:endParaRPr lang="en-US" sz="900" dirty="0"/>
          </a:p>
        </p:txBody>
      </p:sp>
      <p:sp>
        <p:nvSpPr>
          <p:cNvPr id="45" name="Text 37"/>
          <p:cNvSpPr/>
          <p:nvPr/>
        </p:nvSpPr>
        <p:spPr>
          <a:xfrm>
            <a:off x="11338560" y="6537960"/>
            <a:ext cx="3657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b="1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17</a:t>
            </a:r>
            <a:endParaRPr lang="en-US" sz="1000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8309">
        <p15:prstTrans prst="pageCurlDouble"/>
      </p:transition>
    </mc:Choice>
    <mc:Fallback xmlns="">
      <p:transition spd="slow" advTm="8309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8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3" name="Text 1"/>
          <p:cNvSpPr/>
          <p:nvPr/>
        </p:nvSpPr>
        <p:spPr>
          <a:xfrm>
            <a:off x="640080" y="411480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600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17  ·  OPERATING MODEL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640080" y="713232"/>
            <a:ext cx="109728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Hyperlocal Hub Network</a:t>
            </a:r>
            <a:endParaRPr lang="en-US" sz="3200" dirty="0"/>
          </a:p>
        </p:txBody>
      </p:sp>
      <p:sp>
        <p:nvSpPr>
          <p:cNvPr id="5" name="Shape 3"/>
          <p:cNvSpPr/>
          <p:nvPr/>
        </p:nvSpPr>
        <p:spPr>
          <a:xfrm>
            <a:off x="640080" y="1554480"/>
            <a:ext cx="548640" cy="4572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6" name="Text 4"/>
          <p:cNvSpPr/>
          <p:nvPr/>
        </p:nvSpPr>
        <p:spPr>
          <a:xfrm>
            <a:off x="640080" y="1783080"/>
            <a:ext cx="10881360" cy="8686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40000"/>
              </a:lnSpc>
              <a:buNone/>
            </a:pPr>
            <a:r>
              <a:rPr lang="en-US" sz="125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Every Rightepay Express order is fulfilled from the nearest store-cum-hub. Inventory sits within 6 km of the customer at all times — there is no central warehouse-to-customer leg, no broken cold chain, and no last-mile from another city.</a:t>
            </a:r>
            <a:endParaRPr lang="en-US" sz="1250" dirty="0"/>
          </a:p>
        </p:txBody>
      </p:sp>
      <p:sp>
        <p:nvSpPr>
          <p:cNvPr id="7" name="Shape 5"/>
          <p:cNvSpPr/>
          <p:nvPr/>
        </p:nvSpPr>
        <p:spPr>
          <a:xfrm>
            <a:off x="640080" y="2743200"/>
            <a:ext cx="2148840" cy="2194560"/>
          </a:xfrm>
          <a:prstGeom prst="rect">
            <a:avLst/>
          </a:prstGeom>
          <a:solidFill>
            <a:srgbClr val="FFFFFF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8" name="Shape 6"/>
          <p:cNvSpPr/>
          <p:nvPr/>
        </p:nvSpPr>
        <p:spPr>
          <a:xfrm>
            <a:off x="640080" y="2743200"/>
            <a:ext cx="2148840" cy="4572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9" name="Shape 7"/>
          <p:cNvSpPr/>
          <p:nvPr/>
        </p:nvSpPr>
        <p:spPr>
          <a:xfrm>
            <a:off x="1303020" y="3017520"/>
            <a:ext cx="822960" cy="822960"/>
          </a:xfrm>
          <a:prstGeom prst="ellipse">
            <a:avLst/>
          </a:prstGeom>
          <a:solidFill>
            <a:srgbClr val="F7F2EA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pic>
        <p:nvPicPr>
          <p:cNvPr id="10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5900" y="3200400"/>
            <a:ext cx="457200" cy="457200"/>
          </a:xfrm>
          <a:prstGeom prst="rect">
            <a:avLst/>
          </a:prstGeom>
        </p:spPr>
      </p:pic>
      <p:sp>
        <p:nvSpPr>
          <p:cNvPr id="11" name="Text 8"/>
          <p:cNvSpPr/>
          <p:nvPr/>
        </p:nvSpPr>
        <p:spPr>
          <a:xfrm>
            <a:off x="731520" y="3931920"/>
            <a:ext cx="19659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1. Order Placed</a:t>
            </a:r>
            <a:endParaRPr lang="en-US" sz="1200" dirty="0"/>
          </a:p>
        </p:txBody>
      </p:sp>
      <p:sp>
        <p:nvSpPr>
          <p:cNvPr id="12" name="Text 9"/>
          <p:cNvSpPr/>
          <p:nvPr/>
        </p:nvSpPr>
        <p:spPr>
          <a:xfrm>
            <a:off x="777240" y="4297680"/>
            <a:ext cx="1874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30000"/>
              </a:lnSpc>
              <a:buNone/>
            </a:pPr>
            <a:r>
              <a:rPr lang="en-US" sz="95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Customer places order on the app — average basket &lt; 60 seconds.</a:t>
            </a:r>
            <a:endParaRPr lang="en-US" sz="950" dirty="0"/>
          </a:p>
        </p:txBody>
      </p:sp>
      <p:pic>
        <p:nvPicPr>
          <p:cNvPr id="13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34640" y="3337560"/>
            <a:ext cx="201168" cy="201168"/>
          </a:xfrm>
          <a:prstGeom prst="rect">
            <a:avLst/>
          </a:prstGeom>
        </p:spPr>
      </p:pic>
      <p:sp>
        <p:nvSpPr>
          <p:cNvPr id="14" name="Shape 10"/>
          <p:cNvSpPr/>
          <p:nvPr/>
        </p:nvSpPr>
        <p:spPr>
          <a:xfrm>
            <a:off x="2823210" y="2743200"/>
            <a:ext cx="2148840" cy="2194560"/>
          </a:xfrm>
          <a:prstGeom prst="rect">
            <a:avLst/>
          </a:prstGeom>
          <a:solidFill>
            <a:srgbClr val="FFFFFF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5" name="Shape 11"/>
          <p:cNvSpPr/>
          <p:nvPr/>
        </p:nvSpPr>
        <p:spPr>
          <a:xfrm>
            <a:off x="2823210" y="2743200"/>
            <a:ext cx="2148840" cy="4572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6" name="Shape 12"/>
          <p:cNvSpPr/>
          <p:nvPr/>
        </p:nvSpPr>
        <p:spPr>
          <a:xfrm>
            <a:off x="3486150" y="3017520"/>
            <a:ext cx="822960" cy="822960"/>
          </a:xfrm>
          <a:prstGeom prst="ellipse">
            <a:avLst/>
          </a:prstGeom>
          <a:solidFill>
            <a:srgbClr val="F7F2EA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pic>
        <p:nvPicPr>
          <p:cNvPr id="17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69030" y="3200400"/>
            <a:ext cx="457200" cy="457200"/>
          </a:xfrm>
          <a:prstGeom prst="rect">
            <a:avLst/>
          </a:prstGeom>
        </p:spPr>
      </p:pic>
      <p:sp>
        <p:nvSpPr>
          <p:cNvPr id="18" name="Text 13"/>
          <p:cNvSpPr/>
          <p:nvPr/>
        </p:nvSpPr>
        <p:spPr>
          <a:xfrm>
            <a:off x="2914650" y="3931920"/>
            <a:ext cx="19659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2. Hub Receives</a:t>
            </a:r>
            <a:endParaRPr lang="en-US" sz="1200" dirty="0"/>
          </a:p>
        </p:txBody>
      </p:sp>
      <p:sp>
        <p:nvSpPr>
          <p:cNvPr id="19" name="Text 14"/>
          <p:cNvSpPr/>
          <p:nvPr/>
        </p:nvSpPr>
        <p:spPr>
          <a:xfrm>
            <a:off x="2960370" y="4297680"/>
            <a:ext cx="1874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30000"/>
              </a:lnSpc>
              <a:buNone/>
            </a:pPr>
            <a:r>
              <a:rPr lang="en-US" sz="95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Nearest hub auto-receives &amp; confirms. Picking starts within 30 seconds.</a:t>
            </a:r>
            <a:endParaRPr lang="en-US" sz="950" dirty="0"/>
          </a:p>
        </p:txBody>
      </p:sp>
      <p:pic>
        <p:nvPicPr>
          <p:cNvPr id="20" name="Image 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17770" y="3337560"/>
            <a:ext cx="201168" cy="201168"/>
          </a:xfrm>
          <a:prstGeom prst="rect">
            <a:avLst/>
          </a:prstGeom>
        </p:spPr>
      </p:pic>
      <p:sp>
        <p:nvSpPr>
          <p:cNvPr id="21" name="Shape 15"/>
          <p:cNvSpPr/>
          <p:nvPr/>
        </p:nvSpPr>
        <p:spPr>
          <a:xfrm>
            <a:off x="5006340" y="2743200"/>
            <a:ext cx="2148840" cy="2194560"/>
          </a:xfrm>
          <a:prstGeom prst="rect">
            <a:avLst/>
          </a:prstGeom>
          <a:solidFill>
            <a:srgbClr val="FFFFFF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22" name="Shape 16"/>
          <p:cNvSpPr/>
          <p:nvPr/>
        </p:nvSpPr>
        <p:spPr>
          <a:xfrm>
            <a:off x="5006340" y="2743200"/>
            <a:ext cx="2148840" cy="4572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23" name="Shape 17"/>
          <p:cNvSpPr/>
          <p:nvPr/>
        </p:nvSpPr>
        <p:spPr>
          <a:xfrm>
            <a:off x="5669280" y="3017520"/>
            <a:ext cx="822960" cy="822960"/>
          </a:xfrm>
          <a:prstGeom prst="ellipse">
            <a:avLst/>
          </a:prstGeom>
          <a:solidFill>
            <a:srgbClr val="F7F2EA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pic>
        <p:nvPicPr>
          <p:cNvPr id="24" name="Image 4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52160" y="3200400"/>
            <a:ext cx="457200" cy="457200"/>
          </a:xfrm>
          <a:prstGeom prst="rect">
            <a:avLst/>
          </a:prstGeom>
        </p:spPr>
      </p:pic>
      <p:sp>
        <p:nvSpPr>
          <p:cNvPr id="25" name="Text 18"/>
          <p:cNvSpPr/>
          <p:nvPr/>
        </p:nvSpPr>
        <p:spPr>
          <a:xfrm>
            <a:off x="5097780" y="3931920"/>
            <a:ext cx="19659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3. Picked &amp; Packed</a:t>
            </a:r>
            <a:endParaRPr lang="en-US" sz="1200" dirty="0"/>
          </a:p>
        </p:txBody>
      </p:sp>
      <p:sp>
        <p:nvSpPr>
          <p:cNvPr id="26" name="Text 19"/>
          <p:cNvSpPr/>
          <p:nvPr/>
        </p:nvSpPr>
        <p:spPr>
          <a:xfrm>
            <a:off x="5143500" y="4297680"/>
            <a:ext cx="1874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30000"/>
              </a:lnSpc>
              <a:buNone/>
            </a:pPr>
            <a:r>
              <a:rPr lang="en-US" sz="95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Trained packers fulfill from organised micro-aisles inside the store.</a:t>
            </a:r>
            <a:endParaRPr lang="en-US" sz="950" dirty="0"/>
          </a:p>
        </p:txBody>
      </p:sp>
      <p:pic>
        <p:nvPicPr>
          <p:cNvPr id="27" name="Image 5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00900" y="3337560"/>
            <a:ext cx="201168" cy="201168"/>
          </a:xfrm>
          <a:prstGeom prst="rect">
            <a:avLst/>
          </a:prstGeom>
        </p:spPr>
      </p:pic>
      <p:sp>
        <p:nvSpPr>
          <p:cNvPr id="28" name="Shape 20"/>
          <p:cNvSpPr/>
          <p:nvPr/>
        </p:nvSpPr>
        <p:spPr>
          <a:xfrm>
            <a:off x="7189470" y="2743200"/>
            <a:ext cx="2148840" cy="2194560"/>
          </a:xfrm>
          <a:prstGeom prst="rect">
            <a:avLst/>
          </a:prstGeom>
          <a:solidFill>
            <a:srgbClr val="FFFFFF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29" name="Shape 21"/>
          <p:cNvSpPr/>
          <p:nvPr/>
        </p:nvSpPr>
        <p:spPr>
          <a:xfrm>
            <a:off x="7189470" y="2743200"/>
            <a:ext cx="2148840" cy="4572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30" name="Shape 22"/>
          <p:cNvSpPr/>
          <p:nvPr/>
        </p:nvSpPr>
        <p:spPr>
          <a:xfrm>
            <a:off x="7852410" y="3017520"/>
            <a:ext cx="822960" cy="822960"/>
          </a:xfrm>
          <a:prstGeom prst="ellipse">
            <a:avLst/>
          </a:prstGeom>
          <a:solidFill>
            <a:srgbClr val="F7F2EA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pic>
        <p:nvPicPr>
          <p:cNvPr id="31" name="Image 6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035290" y="3200400"/>
            <a:ext cx="457200" cy="457200"/>
          </a:xfrm>
          <a:prstGeom prst="rect">
            <a:avLst/>
          </a:prstGeom>
        </p:spPr>
      </p:pic>
      <p:sp>
        <p:nvSpPr>
          <p:cNvPr id="32" name="Text 23"/>
          <p:cNvSpPr/>
          <p:nvPr/>
        </p:nvSpPr>
        <p:spPr>
          <a:xfrm>
            <a:off x="7280910" y="3931920"/>
            <a:ext cx="19659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4. Rider Dispatched</a:t>
            </a:r>
            <a:endParaRPr lang="en-US" sz="1200" dirty="0"/>
          </a:p>
        </p:txBody>
      </p:sp>
      <p:sp>
        <p:nvSpPr>
          <p:cNvPr id="33" name="Text 24"/>
          <p:cNvSpPr/>
          <p:nvPr/>
        </p:nvSpPr>
        <p:spPr>
          <a:xfrm>
            <a:off x="7326630" y="4297680"/>
            <a:ext cx="1874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30000"/>
              </a:lnSpc>
              <a:buNone/>
            </a:pPr>
            <a:r>
              <a:rPr lang="en-US" sz="95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Order assigned to nearest rider; route optimised in real time.</a:t>
            </a:r>
            <a:endParaRPr lang="en-US" sz="950" dirty="0"/>
          </a:p>
        </p:txBody>
      </p:sp>
      <p:pic>
        <p:nvPicPr>
          <p:cNvPr id="34" name="Image 7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84030" y="3337560"/>
            <a:ext cx="201168" cy="201168"/>
          </a:xfrm>
          <a:prstGeom prst="rect">
            <a:avLst/>
          </a:prstGeom>
        </p:spPr>
      </p:pic>
      <p:sp>
        <p:nvSpPr>
          <p:cNvPr id="35" name="Shape 25"/>
          <p:cNvSpPr/>
          <p:nvPr/>
        </p:nvSpPr>
        <p:spPr>
          <a:xfrm>
            <a:off x="9372600" y="2743200"/>
            <a:ext cx="2148840" cy="2194560"/>
          </a:xfrm>
          <a:prstGeom prst="rect">
            <a:avLst/>
          </a:prstGeom>
          <a:solidFill>
            <a:srgbClr val="FFFFFF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36" name="Shape 26"/>
          <p:cNvSpPr/>
          <p:nvPr/>
        </p:nvSpPr>
        <p:spPr>
          <a:xfrm>
            <a:off x="9372600" y="2743200"/>
            <a:ext cx="2148840" cy="4572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37" name="Shape 27"/>
          <p:cNvSpPr/>
          <p:nvPr/>
        </p:nvSpPr>
        <p:spPr>
          <a:xfrm>
            <a:off x="10035540" y="3017520"/>
            <a:ext cx="822960" cy="822960"/>
          </a:xfrm>
          <a:prstGeom prst="ellipse">
            <a:avLst/>
          </a:prstGeom>
          <a:solidFill>
            <a:srgbClr val="F7F2EA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pic>
        <p:nvPicPr>
          <p:cNvPr id="38" name="Image 8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218420" y="3200400"/>
            <a:ext cx="457200" cy="457200"/>
          </a:xfrm>
          <a:prstGeom prst="rect">
            <a:avLst/>
          </a:prstGeom>
        </p:spPr>
      </p:pic>
      <p:sp>
        <p:nvSpPr>
          <p:cNvPr id="39" name="Text 28"/>
          <p:cNvSpPr/>
          <p:nvPr/>
        </p:nvSpPr>
        <p:spPr>
          <a:xfrm>
            <a:off x="9464040" y="3931920"/>
            <a:ext cx="19659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20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5. Delivered</a:t>
            </a:r>
            <a:endParaRPr lang="en-US" sz="1200" dirty="0"/>
          </a:p>
        </p:txBody>
      </p:sp>
      <p:sp>
        <p:nvSpPr>
          <p:cNvPr id="40" name="Text 29"/>
          <p:cNvSpPr/>
          <p:nvPr/>
        </p:nvSpPr>
        <p:spPr>
          <a:xfrm>
            <a:off x="9509760" y="4297680"/>
            <a:ext cx="187452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30000"/>
              </a:lnSpc>
              <a:buNone/>
            </a:pPr>
            <a:r>
              <a:rPr lang="en-US" sz="95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Customer receives within slot. Rider closes loop in the rider app.</a:t>
            </a:r>
            <a:endParaRPr lang="en-US" sz="950" dirty="0"/>
          </a:p>
        </p:txBody>
      </p:sp>
      <p:sp>
        <p:nvSpPr>
          <p:cNvPr id="41" name="Shape 30"/>
          <p:cNvSpPr/>
          <p:nvPr/>
        </p:nvSpPr>
        <p:spPr>
          <a:xfrm>
            <a:off x="640080" y="5349240"/>
            <a:ext cx="10881360" cy="914400"/>
          </a:xfrm>
          <a:prstGeom prst="rect">
            <a:avLst/>
          </a:prstGeom>
          <a:solidFill>
            <a:srgbClr val="0F2A47"/>
          </a:solidFill>
          <a:ln w="12700">
            <a:solidFill>
              <a:srgbClr val="0F2A47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42" name="Text 31"/>
          <p:cNvSpPr/>
          <p:nvPr/>
        </p:nvSpPr>
        <p:spPr>
          <a:xfrm>
            <a:off x="640080" y="5486400"/>
            <a:ext cx="27203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EA582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&lt; 60s</a:t>
            </a:r>
            <a:endParaRPr lang="en-US" sz="2200" dirty="0"/>
          </a:p>
        </p:txBody>
      </p:sp>
      <p:sp>
        <p:nvSpPr>
          <p:cNvPr id="43" name="Text 32"/>
          <p:cNvSpPr/>
          <p:nvPr/>
        </p:nvSpPr>
        <p:spPr>
          <a:xfrm>
            <a:off x="640080" y="5897880"/>
            <a:ext cx="27203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kern="0" spc="5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BASKET BUILD</a:t>
            </a:r>
            <a:endParaRPr lang="en-US" sz="1000" dirty="0"/>
          </a:p>
        </p:txBody>
      </p:sp>
      <p:sp>
        <p:nvSpPr>
          <p:cNvPr id="44" name="Shape 33"/>
          <p:cNvSpPr/>
          <p:nvPr/>
        </p:nvSpPr>
        <p:spPr>
          <a:xfrm>
            <a:off x="3355848" y="5532120"/>
            <a:ext cx="9144" cy="548640"/>
          </a:xfrm>
          <a:prstGeom prst="rect">
            <a:avLst/>
          </a:prstGeom>
          <a:solidFill>
            <a:srgbClr val="EA5826">
              <a:alpha val="40000"/>
            </a:srgbClr>
          </a:solidFill>
          <a:ln w="12700">
            <a:solidFill>
              <a:srgbClr val="EA5826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45" name="Text 34"/>
          <p:cNvSpPr/>
          <p:nvPr/>
        </p:nvSpPr>
        <p:spPr>
          <a:xfrm>
            <a:off x="3360420" y="5486400"/>
            <a:ext cx="27203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EA582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&lt; 30s</a:t>
            </a:r>
            <a:endParaRPr lang="en-US" sz="2200" dirty="0"/>
          </a:p>
        </p:txBody>
      </p:sp>
      <p:sp>
        <p:nvSpPr>
          <p:cNvPr id="46" name="Text 35"/>
          <p:cNvSpPr/>
          <p:nvPr/>
        </p:nvSpPr>
        <p:spPr>
          <a:xfrm>
            <a:off x="3360420" y="5897880"/>
            <a:ext cx="27203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kern="0" spc="5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PICK START</a:t>
            </a:r>
            <a:endParaRPr lang="en-US" sz="1000" dirty="0"/>
          </a:p>
        </p:txBody>
      </p:sp>
      <p:sp>
        <p:nvSpPr>
          <p:cNvPr id="47" name="Shape 36"/>
          <p:cNvSpPr/>
          <p:nvPr/>
        </p:nvSpPr>
        <p:spPr>
          <a:xfrm>
            <a:off x="6076188" y="5532120"/>
            <a:ext cx="9144" cy="548640"/>
          </a:xfrm>
          <a:prstGeom prst="rect">
            <a:avLst/>
          </a:prstGeom>
          <a:solidFill>
            <a:srgbClr val="EA5826">
              <a:alpha val="40000"/>
            </a:srgbClr>
          </a:solidFill>
          <a:ln w="12700">
            <a:solidFill>
              <a:srgbClr val="EA5826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48" name="Text 37"/>
          <p:cNvSpPr/>
          <p:nvPr/>
        </p:nvSpPr>
        <p:spPr>
          <a:xfrm>
            <a:off x="6080760" y="5486400"/>
            <a:ext cx="27203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EA582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&lt; 8m</a:t>
            </a:r>
            <a:endParaRPr lang="en-US" sz="2200" dirty="0"/>
          </a:p>
        </p:txBody>
      </p:sp>
      <p:sp>
        <p:nvSpPr>
          <p:cNvPr id="49" name="Text 38"/>
          <p:cNvSpPr/>
          <p:nvPr/>
        </p:nvSpPr>
        <p:spPr>
          <a:xfrm>
            <a:off x="6080760" y="5897880"/>
            <a:ext cx="27203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kern="0" spc="5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PACK COMPLETE</a:t>
            </a:r>
            <a:endParaRPr lang="en-US" sz="1000" dirty="0"/>
          </a:p>
        </p:txBody>
      </p:sp>
      <p:sp>
        <p:nvSpPr>
          <p:cNvPr id="50" name="Shape 39"/>
          <p:cNvSpPr/>
          <p:nvPr/>
        </p:nvSpPr>
        <p:spPr>
          <a:xfrm>
            <a:off x="8796528" y="5532120"/>
            <a:ext cx="9144" cy="548640"/>
          </a:xfrm>
          <a:prstGeom prst="rect">
            <a:avLst/>
          </a:prstGeom>
          <a:solidFill>
            <a:srgbClr val="EA5826">
              <a:alpha val="40000"/>
            </a:srgbClr>
          </a:solidFill>
          <a:ln w="12700">
            <a:solidFill>
              <a:srgbClr val="EA5826">
                <a:alpha val="0"/>
              </a:srgbClr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51" name="Text 40"/>
          <p:cNvSpPr/>
          <p:nvPr/>
        </p:nvSpPr>
        <p:spPr>
          <a:xfrm>
            <a:off x="8801100" y="5486400"/>
            <a:ext cx="272034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EA582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&lt; 65m</a:t>
            </a:r>
            <a:endParaRPr lang="en-US" sz="2200" dirty="0"/>
          </a:p>
        </p:txBody>
      </p:sp>
      <p:sp>
        <p:nvSpPr>
          <p:cNvPr id="52" name="Text 41"/>
          <p:cNvSpPr/>
          <p:nvPr/>
        </p:nvSpPr>
        <p:spPr>
          <a:xfrm>
            <a:off x="8801100" y="5897880"/>
            <a:ext cx="27203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kern="0" spc="5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DOORSTEP</a:t>
            </a:r>
            <a:endParaRPr lang="en-US" sz="1000" dirty="0"/>
          </a:p>
        </p:txBody>
      </p:sp>
      <p:sp>
        <p:nvSpPr>
          <p:cNvPr id="53" name="Shape 42"/>
          <p:cNvSpPr/>
          <p:nvPr/>
        </p:nvSpPr>
        <p:spPr>
          <a:xfrm>
            <a:off x="0" y="6537960"/>
            <a:ext cx="12161520" cy="320040"/>
          </a:xfrm>
          <a:prstGeom prst="rect">
            <a:avLst/>
          </a:prstGeom>
          <a:solidFill>
            <a:srgbClr val="0F2A47"/>
          </a:solidFill>
          <a:ln w="12700">
            <a:solidFill>
              <a:srgbClr val="0F2A47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54" name="Text 43"/>
          <p:cNvSpPr/>
          <p:nvPr/>
        </p:nvSpPr>
        <p:spPr>
          <a:xfrm>
            <a:off x="457200" y="6537960"/>
            <a:ext cx="9601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SHOP RIGHTEPAY CORPORATION LIMITED   |   Retail &amp; Wholesale Trading House   |   Gopalpur, Durgapur, West Bengal</a:t>
            </a:r>
            <a:endParaRPr lang="en-US" sz="900" dirty="0"/>
          </a:p>
        </p:txBody>
      </p:sp>
      <p:sp>
        <p:nvSpPr>
          <p:cNvPr id="55" name="Text 44"/>
          <p:cNvSpPr/>
          <p:nvPr/>
        </p:nvSpPr>
        <p:spPr>
          <a:xfrm>
            <a:off x="11338560" y="6537960"/>
            <a:ext cx="3657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b="1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18</a:t>
            </a:r>
            <a:endParaRPr lang="en-US" sz="1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Tm="8260">
        <p14:prism/>
      </p:transition>
    </mc:Choice>
    <mc:Fallback xmlns="">
      <p:transition spd="slow" advTm="826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9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3" name="Text 1"/>
          <p:cNvSpPr/>
          <p:nvPr/>
        </p:nvSpPr>
        <p:spPr>
          <a:xfrm>
            <a:off x="640080" y="411480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600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18  ·  THE EXPANSION ENGINE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640080" y="713232"/>
            <a:ext cx="109728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Franchise Model — FOFO</a:t>
            </a:r>
            <a:endParaRPr lang="en-US" sz="3200" dirty="0"/>
          </a:p>
        </p:txBody>
      </p:sp>
      <p:sp>
        <p:nvSpPr>
          <p:cNvPr id="5" name="Shape 3"/>
          <p:cNvSpPr/>
          <p:nvPr/>
        </p:nvSpPr>
        <p:spPr>
          <a:xfrm>
            <a:off x="640080" y="1554480"/>
            <a:ext cx="548640" cy="4572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6" name="Text 4"/>
          <p:cNvSpPr/>
          <p:nvPr/>
        </p:nvSpPr>
        <p:spPr>
          <a:xfrm>
            <a:off x="640080" y="1783080"/>
            <a:ext cx="10881360" cy="10515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40000"/>
              </a:lnSpc>
              <a:buNone/>
            </a:pPr>
            <a:r>
              <a:rPr lang="en-US" sz="125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Rightepay Express expands across West Bengal through a Franchise-Owned, Franchise-Operated (FOFO) model. The franchisee owns the store and runs day-to-day operations within our standards; the company provides the brand, the technology platform, supply, training, and growth support.</a:t>
            </a:r>
            <a:endParaRPr lang="en-US" sz="1250" dirty="0"/>
          </a:p>
        </p:txBody>
      </p:sp>
      <p:sp>
        <p:nvSpPr>
          <p:cNvPr id="7" name="Shape 5"/>
          <p:cNvSpPr/>
          <p:nvPr/>
        </p:nvSpPr>
        <p:spPr>
          <a:xfrm>
            <a:off x="640080" y="3017520"/>
            <a:ext cx="5440680" cy="3246120"/>
          </a:xfrm>
          <a:prstGeom prst="rect">
            <a:avLst/>
          </a:prstGeom>
          <a:solidFill>
            <a:srgbClr val="0F2A47"/>
          </a:solidFill>
          <a:ln w="12700">
            <a:solidFill>
              <a:srgbClr val="0F2A47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8" name="Text 6"/>
          <p:cNvSpPr/>
          <p:nvPr/>
        </p:nvSpPr>
        <p:spPr>
          <a:xfrm>
            <a:off x="914400" y="3291840"/>
            <a:ext cx="48920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500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THE COMPANY PROVIDES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914400" y="3703320"/>
            <a:ext cx="457200" cy="36576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pic>
        <p:nvPicPr>
          <p:cNvPr id="10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3977640"/>
            <a:ext cx="164592" cy="164592"/>
          </a:xfrm>
          <a:prstGeom prst="rect">
            <a:avLst/>
          </a:prstGeom>
        </p:spPr>
      </p:pic>
      <p:sp>
        <p:nvSpPr>
          <p:cNvPr id="11" name="Text 8"/>
          <p:cNvSpPr/>
          <p:nvPr/>
        </p:nvSpPr>
        <p:spPr>
          <a:xfrm>
            <a:off x="1143000" y="3931920"/>
            <a:ext cx="47548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Right Pay Shop brand, signage, and identity</a:t>
            </a:r>
            <a:endParaRPr lang="en-US" sz="1050" dirty="0"/>
          </a:p>
        </p:txBody>
      </p:sp>
      <p:pic>
        <p:nvPicPr>
          <p:cNvPr id="12" name="Image 1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4270248"/>
            <a:ext cx="164592" cy="164592"/>
          </a:xfrm>
          <a:prstGeom prst="rect">
            <a:avLst/>
          </a:prstGeom>
        </p:spPr>
      </p:pic>
      <p:sp>
        <p:nvSpPr>
          <p:cNvPr id="13" name="Text 9"/>
          <p:cNvSpPr/>
          <p:nvPr/>
        </p:nvSpPr>
        <p:spPr>
          <a:xfrm>
            <a:off x="1143000" y="4224528"/>
            <a:ext cx="47548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Customer, admin, and rider apps · zero IT burden</a:t>
            </a:r>
            <a:endParaRPr lang="en-US" sz="1050" dirty="0"/>
          </a:p>
        </p:txBody>
      </p:sp>
      <p:pic>
        <p:nvPicPr>
          <p:cNvPr id="14" name="Image 2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4562856"/>
            <a:ext cx="164592" cy="164592"/>
          </a:xfrm>
          <a:prstGeom prst="rect">
            <a:avLst/>
          </a:prstGeom>
        </p:spPr>
      </p:pic>
      <p:sp>
        <p:nvSpPr>
          <p:cNvPr id="15" name="Text 10"/>
          <p:cNvSpPr/>
          <p:nvPr/>
        </p:nvSpPr>
        <p:spPr>
          <a:xfrm>
            <a:off x="1143000" y="4517136"/>
            <a:ext cx="47548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Site survey, layout design, and store launch support</a:t>
            </a:r>
            <a:endParaRPr lang="en-US" sz="1050" dirty="0"/>
          </a:p>
        </p:txBody>
      </p:sp>
      <p:pic>
        <p:nvPicPr>
          <p:cNvPr id="16" name="Image 3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4855464"/>
            <a:ext cx="164592" cy="164592"/>
          </a:xfrm>
          <a:prstGeom prst="rect">
            <a:avLst/>
          </a:prstGeom>
        </p:spPr>
      </p:pic>
      <p:sp>
        <p:nvSpPr>
          <p:cNvPr id="17" name="Text 11"/>
          <p:cNvSpPr/>
          <p:nvPr/>
        </p:nvSpPr>
        <p:spPr>
          <a:xfrm>
            <a:off x="1143000" y="4809744"/>
            <a:ext cx="47548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Centralised supply with negotiated brand pricing</a:t>
            </a:r>
            <a:endParaRPr lang="en-US" sz="1050" dirty="0"/>
          </a:p>
        </p:txBody>
      </p:sp>
      <p:pic>
        <p:nvPicPr>
          <p:cNvPr id="18" name="Image 4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5148072"/>
            <a:ext cx="164592" cy="164592"/>
          </a:xfrm>
          <a:prstGeom prst="rect">
            <a:avLst/>
          </a:prstGeom>
        </p:spPr>
      </p:pic>
      <p:sp>
        <p:nvSpPr>
          <p:cNvPr id="19" name="Text 12"/>
          <p:cNvSpPr/>
          <p:nvPr/>
        </p:nvSpPr>
        <p:spPr>
          <a:xfrm>
            <a:off x="1143000" y="5102352"/>
            <a:ext cx="47548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Marketing campaigns, banners, and seasonal offers</a:t>
            </a:r>
            <a:endParaRPr lang="en-US" sz="1050" dirty="0"/>
          </a:p>
        </p:txBody>
      </p:sp>
      <p:pic>
        <p:nvPicPr>
          <p:cNvPr id="20" name="Image 5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5440680"/>
            <a:ext cx="164592" cy="164592"/>
          </a:xfrm>
          <a:prstGeom prst="rect">
            <a:avLst/>
          </a:prstGeom>
        </p:spPr>
      </p:pic>
      <p:sp>
        <p:nvSpPr>
          <p:cNvPr id="21" name="Text 13"/>
          <p:cNvSpPr/>
          <p:nvPr/>
        </p:nvSpPr>
        <p:spPr>
          <a:xfrm>
            <a:off x="1143000" y="5394960"/>
            <a:ext cx="47548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Staff training, SOP manuals, and operational playbooks</a:t>
            </a:r>
            <a:endParaRPr lang="en-US" sz="1050" dirty="0"/>
          </a:p>
        </p:txBody>
      </p:sp>
      <p:pic>
        <p:nvPicPr>
          <p:cNvPr id="22" name="Image 6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" y="5733288"/>
            <a:ext cx="164592" cy="164592"/>
          </a:xfrm>
          <a:prstGeom prst="rect">
            <a:avLst/>
          </a:prstGeom>
        </p:spPr>
      </p:pic>
      <p:sp>
        <p:nvSpPr>
          <p:cNvPr id="23" name="Text 14"/>
          <p:cNvSpPr/>
          <p:nvPr/>
        </p:nvSpPr>
        <p:spPr>
          <a:xfrm>
            <a:off x="1143000" y="5687568"/>
            <a:ext cx="47548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Technology updates &amp; 24×7 platform support</a:t>
            </a:r>
            <a:endParaRPr lang="en-US" sz="1050" dirty="0"/>
          </a:p>
        </p:txBody>
      </p:sp>
      <p:sp>
        <p:nvSpPr>
          <p:cNvPr id="24" name="Shape 15"/>
          <p:cNvSpPr/>
          <p:nvPr/>
        </p:nvSpPr>
        <p:spPr>
          <a:xfrm>
            <a:off x="6263640" y="3017520"/>
            <a:ext cx="5440680" cy="3246120"/>
          </a:xfrm>
          <a:prstGeom prst="rect">
            <a:avLst/>
          </a:prstGeom>
          <a:solidFill>
            <a:srgbClr val="F7F2EA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25" name="Shape 16"/>
          <p:cNvSpPr/>
          <p:nvPr/>
        </p:nvSpPr>
        <p:spPr>
          <a:xfrm>
            <a:off x="6263640" y="3017520"/>
            <a:ext cx="64008" cy="324612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26" name="Text 17"/>
          <p:cNvSpPr/>
          <p:nvPr/>
        </p:nvSpPr>
        <p:spPr>
          <a:xfrm>
            <a:off x="6537960" y="3291840"/>
            <a:ext cx="489204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500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WHAT THE FRANCHISEE BRINGS</a:t>
            </a:r>
            <a:endParaRPr lang="en-US" sz="1200" dirty="0"/>
          </a:p>
        </p:txBody>
      </p:sp>
      <p:sp>
        <p:nvSpPr>
          <p:cNvPr id="27" name="Shape 18"/>
          <p:cNvSpPr/>
          <p:nvPr/>
        </p:nvSpPr>
        <p:spPr>
          <a:xfrm>
            <a:off x="6537960" y="3703320"/>
            <a:ext cx="457200" cy="36576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pic>
        <p:nvPicPr>
          <p:cNvPr id="28" name="Image 7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37960" y="3977640"/>
            <a:ext cx="164592" cy="164592"/>
          </a:xfrm>
          <a:prstGeom prst="rect">
            <a:avLst/>
          </a:prstGeom>
        </p:spPr>
      </p:pic>
      <p:sp>
        <p:nvSpPr>
          <p:cNvPr id="29" name="Text 19"/>
          <p:cNvSpPr/>
          <p:nvPr/>
        </p:nvSpPr>
        <p:spPr>
          <a:xfrm>
            <a:off x="6766560" y="3931920"/>
            <a:ext cx="47548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C2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Approved retail space (500 – 10,000 sq. ft.)</a:t>
            </a:r>
            <a:endParaRPr lang="en-US" sz="1050" dirty="0"/>
          </a:p>
        </p:txBody>
      </p:sp>
      <p:pic>
        <p:nvPicPr>
          <p:cNvPr id="30" name="Image 8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37960" y="4270248"/>
            <a:ext cx="164592" cy="164592"/>
          </a:xfrm>
          <a:prstGeom prst="rect">
            <a:avLst/>
          </a:prstGeom>
        </p:spPr>
      </p:pic>
      <p:sp>
        <p:nvSpPr>
          <p:cNvPr id="31" name="Text 20"/>
          <p:cNvSpPr/>
          <p:nvPr/>
        </p:nvSpPr>
        <p:spPr>
          <a:xfrm>
            <a:off x="6766560" y="4224528"/>
            <a:ext cx="47548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C2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Franchise fee, fit-out, and opening inventory cost</a:t>
            </a:r>
            <a:endParaRPr lang="en-US" sz="1050" dirty="0"/>
          </a:p>
        </p:txBody>
      </p:sp>
      <p:pic>
        <p:nvPicPr>
          <p:cNvPr id="32" name="Image 9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37960" y="4562856"/>
            <a:ext cx="164592" cy="164592"/>
          </a:xfrm>
          <a:prstGeom prst="rect">
            <a:avLst/>
          </a:prstGeom>
        </p:spPr>
      </p:pic>
      <p:sp>
        <p:nvSpPr>
          <p:cNvPr id="33" name="Text 21"/>
          <p:cNvSpPr/>
          <p:nvPr/>
        </p:nvSpPr>
        <p:spPr>
          <a:xfrm>
            <a:off x="6766560" y="4517136"/>
            <a:ext cx="47548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C2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Day-to-day store operations and on-floor staffing</a:t>
            </a:r>
            <a:endParaRPr lang="en-US" sz="1050" dirty="0"/>
          </a:p>
        </p:txBody>
      </p:sp>
      <p:pic>
        <p:nvPicPr>
          <p:cNvPr id="34" name="Image 10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37960" y="4855464"/>
            <a:ext cx="164592" cy="164592"/>
          </a:xfrm>
          <a:prstGeom prst="rect">
            <a:avLst/>
          </a:prstGeom>
        </p:spPr>
      </p:pic>
      <p:sp>
        <p:nvSpPr>
          <p:cNvPr id="35" name="Text 22"/>
          <p:cNvSpPr/>
          <p:nvPr/>
        </p:nvSpPr>
        <p:spPr>
          <a:xfrm>
            <a:off x="6766560" y="4809744"/>
            <a:ext cx="47548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C2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Local cash handling and basic working capital</a:t>
            </a:r>
            <a:endParaRPr lang="en-US" sz="1050" dirty="0"/>
          </a:p>
        </p:txBody>
      </p:sp>
      <p:pic>
        <p:nvPicPr>
          <p:cNvPr id="36" name="Image 1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37960" y="5148072"/>
            <a:ext cx="164592" cy="164592"/>
          </a:xfrm>
          <a:prstGeom prst="rect">
            <a:avLst/>
          </a:prstGeom>
        </p:spPr>
      </p:pic>
      <p:sp>
        <p:nvSpPr>
          <p:cNvPr id="37" name="Text 23"/>
          <p:cNvSpPr/>
          <p:nvPr/>
        </p:nvSpPr>
        <p:spPr>
          <a:xfrm>
            <a:off x="6766560" y="5102352"/>
            <a:ext cx="47548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C2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Adherence to brand standards and SOPs</a:t>
            </a:r>
            <a:endParaRPr lang="en-US" sz="1050" dirty="0"/>
          </a:p>
        </p:txBody>
      </p:sp>
      <p:pic>
        <p:nvPicPr>
          <p:cNvPr id="38" name="Image 12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37960" y="5440680"/>
            <a:ext cx="164592" cy="164592"/>
          </a:xfrm>
          <a:prstGeom prst="rect">
            <a:avLst/>
          </a:prstGeom>
        </p:spPr>
      </p:pic>
      <p:sp>
        <p:nvSpPr>
          <p:cNvPr id="39" name="Text 24"/>
          <p:cNvSpPr/>
          <p:nvPr/>
        </p:nvSpPr>
        <p:spPr>
          <a:xfrm>
            <a:off x="6766560" y="5394960"/>
            <a:ext cx="47548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C2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Local market relationships &amp; community engagement</a:t>
            </a:r>
            <a:endParaRPr lang="en-US" sz="1050" dirty="0"/>
          </a:p>
        </p:txBody>
      </p:sp>
      <p:pic>
        <p:nvPicPr>
          <p:cNvPr id="40" name="Image 13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537960" y="5733288"/>
            <a:ext cx="164592" cy="164592"/>
          </a:xfrm>
          <a:prstGeom prst="rect">
            <a:avLst/>
          </a:prstGeom>
        </p:spPr>
      </p:pic>
      <p:sp>
        <p:nvSpPr>
          <p:cNvPr id="41" name="Text 25"/>
          <p:cNvSpPr/>
          <p:nvPr/>
        </p:nvSpPr>
        <p:spPr>
          <a:xfrm>
            <a:off x="6766560" y="5687568"/>
            <a:ext cx="47548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050" dirty="0">
                <a:solidFill>
                  <a:srgbClr val="1C2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Royalty as per agreed structure (see next slide)</a:t>
            </a:r>
            <a:endParaRPr lang="en-US" sz="1050" dirty="0"/>
          </a:p>
        </p:txBody>
      </p:sp>
      <p:sp>
        <p:nvSpPr>
          <p:cNvPr id="42" name="Shape 26"/>
          <p:cNvSpPr/>
          <p:nvPr/>
        </p:nvSpPr>
        <p:spPr>
          <a:xfrm>
            <a:off x="0" y="6537960"/>
            <a:ext cx="12161520" cy="320040"/>
          </a:xfrm>
          <a:prstGeom prst="rect">
            <a:avLst/>
          </a:prstGeom>
          <a:solidFill>
            <a:srgbClr val="0F2A47"/>
          </a:solidFill>
          <a:ln w="12700">
            <a:solidFill>
              <a:srgbClr val="0F2A47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43" name="Text 27"/>
          <p:cNvSpPr/>
          <p:nvPr/>
        </p:nvSpPr>
        <p:spPr>
          <a:xfrm>
            <a:off x="457200" y="6537960"/>
            <a:ext cx="9601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SHOP RIGHTEPAY CORPORATION LIMITED   |   Retail &amp; Wholesale Trading House   |   Gopalpur, Durgapur, West Bengal</a:t>
            </a:r>
            <a:endParaRPr lang="en-US" sz="900" dirty="0"/>
          </a:p>
        </p:txBody>
      </p:sp>
      <p:sp>
        <p:nvSpPr>
          <p:cNvPr id="44" name="Text 28"/>
          <p:cNvSpPr/>
          <p:nvPr/>
        </p:nvSpPr>
        <p:spPr>
          <a:xfrm>
            <a:off x="11338560" y="6537960"/>
            <a:ext cx="3657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b="1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19</a:t>
            </a:r>
            <a:endParaRPr lang="en-US" sz="1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 advTm="702">
        <p14:reveal/>
      </p:transition>
    </mc:Choice>
    <mc:Fallback xmlns="">
      <p:transition spd="slow" advTm="702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0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3" name="Text 1"/>
          <p:cNvSpPr/>
          <p:nvPr/>
        </p:nvSpPr>
        <p:spPr>
          <a:xfrm>
            <a:off x="640080" y="411480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600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19  ·  THE NUMBERS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640080" y="713232"/>
            <a:ext cx="109728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Investment Profile &amp; Indicative Returns</a:t>
            </a:r>
            <a:endParaRPr lang="en-US" sz="3200" dirty="0"/>
          </a:p>
        </p:txBody>
      </p:sp>
      <p:sp>
        <p:nvSpPr>
          <p:cNvPr id="5" name="Shape 3"/>
          <p:cNvSpPr/>
          <p:nvPr/>
        </p:nvSpPr>
        <p:spPr>
          <a:xfrm>
            <a:off x="640080" y="1554480"/>
            <a:ext cx="548640" cy="4572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6" name="Text 4"/>
          <p:cNvSpPr/>
          <p:nvPr/>
        </p:nvSpPr>
        <p:spPr>
          <a:xfrm>
            <a:off x="640080" y="1783080"/>
            <a:ext cx="108813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150" i="1" dirty="0">
                <a:solidFill>
                  <a:srgbClr val="7A869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Indicative ranges only — actual figures depend on store size, location, and market conditions, and are confirmed during the franchise discussion. Aligned to industry benchmarks for Smart Market FOFO formats.</a:t>
            </a:r>
            <a:endParaRPr lang="en-US" sz="1150" dirty="0"/>
          </a:p>
        </p:txBody>
      </p:sp>
      <p:sp>
        <p:nvSpPr>
          <p:cNvPr id="7" name="Shape 5"/>
          <p:cNvSpPr/>
          <p:nvPr/>
        </p:nvSpPr>
        <p:spPr>
          <a:xfrm>
            <a:off x="640080" y="2514600"/>
            <a:ext cx="2743200" cy="1463040"/>
          </a:xfrm>
          <a:prstGeom prst="rect">
            <a:avLst/>
          </a:prstGeom>
          <a:solidFill>
            <a:srgbClr val="0F2A47"/>
          </a:solidFill>
          <a:ln w="12700">
            <a:solidFill>
              <a:srgbClr val="0F2A47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8" name="Shape 6"/>
          <p:cNvSpPr/>
          <p:nvPr/>
        </p:nvSpPr>
        <p:spPr>
          <a:xfrm>
            <a:off x="640080" y="2514600"/>
            <a:ext cx="2743200" cy="54864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9" name="Text 7"/>
          <p:cNvSpPr/>
          <p:nvPr/>
        </p:nvSpPr>
        <p:spPr>
          <a:xfrm>
            <a:off x="731520" y="2697480"/>
            <a:ext cx="25603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500 – 10,000</a:t>
            </a:r>
            <a:endParaRPr lang="en-US" sz="2200" dirty="0"/>
          </a:p>
        </p:txBody>
      </p:sp>
      <p:sp>
        <p:nvSpPr>
          <p:cNvPr id="10" name="Text 8"/>
          <p:cNvSpPr/>
          <p:nvPr/>
        </p:nvSpPr>
        <p:spPr>
          <a:xfrm>
            <a:off x="731520" y="3227832"/>
            <a:ext cx="2560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i="1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sq. ft.</a:t>
            </a:r>
            <a:endParaRPr lang="en-US" sz="1000" dirty="0"/>
          </a:p>
        </p:txBody>
      </p:sp>
      <p:sp>
        <p:nvSpPr>
          <p:cNvPr id="11" name="Text 9"/>
          <p:cNvSpPr/>
          <p:nvPr/>
        </p:nvSpPr>
        <p:spPr>
          <a:xfrm>
            <a:off x="777240" y="3547872"/>
            <a:ext cx="24688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kern="0" spc="200" dirty="0">
                <a:solidFill>
                  <a:srgbClr val="C9D3D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Store Footprint Range</a:t>
            </a:r>
            <a:endParaRPr lang="en-US" sz="1000" dirty="0"/>
          </a:p>
        </p:txBody>
      </p:sp>
      <p:sp>
        <p:nvSpPr>
          <p:cNvPr id="12" name="Shape 10"/>
          <p:cNvSpPr/>
          <p:nvPr/>
        </p:nvSpPr>
        <p:spPr>
          <a:xfrm>
            <a:off x="3502152" y="2514600"/>
            <a:ext cx="2743200" cy="1463040"/>
          </a:xfrm>
          <a:prstGeom prst="rect">
            <a:avLst/>
          </a:prstGeom>
          <a:solidFill>
            <a:srgbClr val="0F2A47"/>
          </a:solidFill>
          <a:ln w="12700">
            <a:solidFill>
              <a:srgbClr val="0F2A47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3" name="Shape 11"/>
          <p:cNvSpPr/>
          <p:nvPr/>
        </p:nvSpPr>
        <p:spPr>
          <a:xfrm>
            <a:off x="3502152" y="2514600"/>
            <a:ext cx="2743200" cy="54864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4" name="Text 12"/>
          <p:cNvSpPr/>
          <p:nvPr/>
        </p:nvSpPr>
        <p:spPr>
          <a:xfrm>
            <a:off x="3593592" y="2697480"/>
            <a:ext cx="25603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₹3,00,000</a:t>
            </a:r>
            <a:endParaRPr lang="en-US" sz="2200" dirty="0"/>
          </a:p>
        </p:txBody>
      </p:sp>
      <p:sp>
        <p:nvSpPr>
          <p:cNvPr id="15" name="Text 13"/>
          <p:cNvSpPr/>
          <p:nvPr/>
        </p:nvSpPr>
        <p:spPr>
          <a:xfrm>
            <a:off x="3593592" y="3227832"/>
            <a:ext cx="2560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i="1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+ GST</a:t>
            </a:r>
            <a:endParaRPr lang="en-US" sz="1000" dirty="0"/>
          </a:p>
        </p:txBody>
      </p:sp>
      <p:sp>
        <p:nvSpPr>
          <p:cNvPr id="16" name="Text 14"/>
          <p:cNvSpPr/>
          <p:nvPr/>
        </p:nvSpPr>
        <p:spPr>
          <a:xfrm>
            <a:off x="3639312" y="3547872"/>
            <a:ext cx="24688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kern="0" spc="200" dirty="0">
                <a:solidFill>
                  <a:srgbClr val="C9D3D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Franchise Fee</a:t>
            </a:r>
            <a:endParaRPr lang="en-US" sz="1000" dirty="0"/>
          </a:p>
        </p:txBody>
      </p:sp>
      <p:sp>
        <p:nvSpPr>
          <p:cNvPr id="17" name="Shape 15"/>
          <p:cNvSpPr/>
          <p:nvPr/>
        </p:nvSpPr>
        <p:spPr>
          <a:xfrm>
            <a:off x="6364224" y="2514600"/>
            <a:ext cx="2743200" cy="1463040"/>
          </a:xfrm>
          <a:prstGeom prst="rect">
            <a:avLst/>
          </a:prstGeom>
          <a:solidFill>
            <a:srgbClr val="0F2A47"/>
          </a:solidFill>
          <a:ln w="12700">
            <a:solidFill>
              <a:srgbClr val="0F2A47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8" name="Shape 16"/>
          <p:cNvSpPr/>
          <p:nvPr/>
        </p:nvSpPr>
        <p:spPr>
          <a:xfrm>
            <a:off x="6364224" y="2514600"/>
            <a:ext cx="2743200" cy="54864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9" name="Text 17"/>
          <p:cNvSpPr/>
          <p:nvPr/>
        </p:nvSpPr>
        <p:spPr>
          <a:xfrm>
            <a:off x="6455664" y="2697480"/>
            <a:ext cx="25603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₹15 – 25 L</a:t>
            </a:r>
            <a:endParaRPr lang="en-US" sz="2200" dirty="0"/>
          </a:p>
        </p:txBody>
      </p:sp>
      <p:sp>
        <p:nvSpPr>
          <p:cNvPr id="20" name="Text 18"/>
          <p:cNvSpPr/>
          <p:nvPr/>
        </p:nvSpPr>
        <p:spPr>
          <a:xfrm>
            <a:off x="6455664" y="3227832"/>
            <a:ext cx="2560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i="1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indicative</a:t>
            </a:r>
            <a:endParaRPr lang="en-US" sz="1000" dirty="0"/>
          </a:p>
        </p:txBody>
      </p:sp>
      <p:sp>
        <p:nvSpPr>
          <p:cNvPr id="21" name="Text 19"/>
          <p:cNvSpPr/>
          <p:nvPr/>
        </p:nvSpPr>
        <p:spPr>
          <a:xfrm>
            <a:off x="6501384" y="3547872"/>
            <a:ext cx="24688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kern="0" spc="200" dirty="0">
                <a:solidFill>
                  <a:srgbClr val="C9D3D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Total Project Cost*</a:t>
            </a:r>
            <a:endParaRPr lang="en-US" sz="1000" dirty="0"/>
          </a:p>
        </p:txBody>
      </p:sp>
      <p:sp>
        <p:nvSpPr>
          <p:cNvPr id="22" name="Shape 20"/>
          <p:cNvSpPr/>
          <p:nvPr/>
        </p:nvSpPr>
        <p:spPr>
          <a:xfrm>
            <a:off x="9226296" y="2514600"/>
            <a:ext cx="2743200" cy="1463040"/>
          </a:xfrm>
          <a:prstGeom prst="rect">
            <a:avLst/>
          </a:prstGeom>
          <a:solidFill>
            <a:srgbClr val="0F2A47"/>
          </a:solidFill>
          <a:ln w="12700">
            <a:solidFill>
              <a:srgbClr val="0F2A47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23" name="Shape 21"/>
          <p:cNvSpPr/>
          <p:nvPr/>
        </p:nvSpPr>
        <p:spPr>
          <a:xfrm>
            <a:off x="9226296" y="2514600"/>
            <a:ext cx="2743200" cy="54864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24" name="Text 22"/>
          <p:cNvSpPr/>
          <p:nvPr/>
        </p:nvSpPr>
        <p:spPr>
          <a:xfrm>
            <a:off x="9317736" y="2697480"/>
            <a:ext cx="256032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22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18 – 24</a:t>
            </a:r>
            <a:endParaRPr lang="en-US" sz="2200" dirty="0"/>
          </a:p>
        </p:txBody>
      </p:sp>
      <p:sp>
        <p:nvSpPr>
          <p:cNvPr id="25" name="Text 23"/>
          <p:cNvSpPr/>
          <p:nvPr/>
        </p:nvSpPr>
        <p:spPr>
          <a:xfrm>
            <a:off x="9317736" y="3227832"/>
            <a:ext cx="25603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i="1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months</a:t>
            </a:r>
            <a:endParaRPr lang="en-US" sz="1000" dirty="0"/>
          </a:p>
        </p:txBody>
      </p:sp>
      <p:sp>
        <p:nvSpPr>
          <p:cNvPr id="26" name="Text 24"/>
          <p:cNvSpPr/>
          <p:nvPr/>
        </p:nvSpPr>
        <p:spPr>
          <a:xfrm>
            <a:off x="9363456" y="3547872"/>
            <a:ext cx="246888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kern="0" spc="200" dirty="0">
                <a:solidFill>
                  <a:srgbClr val="C9D3D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Indicative Payback Window</a:t>
            </a:r>
            <a:endParaRPr lang="en-US" sz="1000" dirty="0"/>
          </a:p>
        </p:txBody>
      </p:sp>
      <p:sp>
        <p:nvSpPr>
          <p:cNvPr id="27" name="Shape 25"/>
          <p:cNvSpPr/>
          <p:nvPr/>
        </p:nvSpPr>
        <p:spPr>
          <a:xfrm>
            <a:off x="640080" y="4160520"/>
            <a:ext cx="10881360" cy="41148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28" name="Text 26"/>
          <p:cNvSpPr/>
          <p:nvPr/>
        </p:nvSpPr>
        <p:spPr>
          <a:xfrm>
            <a:off x="822960" y="4160520"/>
            <a:ext cx="1051560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INDICATIVE MONTHLY EARNINGS — SMART MARKET FOFO BANDS</a:t>
            </a:r>
            <a:endParaRPr lang="en-US" sz="1100" dirty="0"/>
          </a:p>
        </p:txBody>
      </p:sp>
      <p:graphicFrame>
        <p:nvGraphicFramePr>
          <p:cNvPr id="29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640080" y="4572000"/>
          <a:ext cx="10881360" cy="1389888"/>
        </p:xfrm>
        <a:graphic>
          <a:graphicData uri="http://schemas.openxmlformats.org/drawingml/2006/table">
            <a:tbl>
              <a:tblPr/>
              <a:tblGrid>
                <a:gridCol w="13716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9456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74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310896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347472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Tier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2A4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Store Size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2A4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Indicative Monthly Sales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2A4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Net Margin Band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2A47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00" b="1" dirty="0">
                          <a:solidFill>
                            <a:srgbClr val="FFFFFF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Indicative Owner Take-Home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F2A4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7472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00" b="1" dirty="0">
                          <a:solidFill>
                            <a:srgbClr val="0F2A47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Compact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2E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00" dirty="0">
                          <a:solidFill>
                            <a:srgbClr val="1C2A3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500 – 1,500 sq. ft.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00" dirty="0">
                          <a:solidFill>
                            <a:srgbClr val="1C2A3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₹10 – 15 lakh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00" dirty="0">
                          <a:solidFill>
                            <a:srgbClr val="1C2A3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8 – 12 %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00" b="1" dirty="0">
                          <a:solidFill>
                            <a:srgbClr val="EA5826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≈ ₹1,00,000 / month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47472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00" b="1" dirty="0">
                          <a:solidFill>
                            <a:srgbClr val="0F2A47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Standard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2E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00" dirty="0">
                          <a:solidFill>
                            <a:srgbClr val="1C2A3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1,500 – 4,000 sq. ft.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00" dirty="0">
                          <a:solidFill>
                            <a:srgbClr val="1C2A3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₹25 – 35 lakh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00" dirty="0">
                          <a:solidFill>
                            <a:srgbClr val="1C2A3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9 – 13 %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00" b="1" dirty="0">
                          <a:solidFill>
                            <a:srgbClr val="EA5826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≈ ₹3,00,000 / month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7472"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00" b="1" dirty="0">
                          <a:solidFill>
                            <a:srgbClr val="0F2A47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Flagship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F2EA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00" dirty="0">
                          <a:solidFill>
                            <a:srgbClr val="1C2A3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4,000 – 10,000 sq. ft.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00" dirty="0">
                          <a:solidFill>
                            <a:srgbClr val="1C2A3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₹40 – 60 lakh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00" dirty="0">
                          <a:solidFill>
                            <a:srgbClr val="1C2A3A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10 – 14 %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100" b="1" dirty="0">
                          <a:solidFill>
                            <a:srgbClr val="EA5826"/>
                          </a:solidFill>
                          <a:latin typeface="Calibri" pitchFamily="34" charset="0"/>
                          <a:ea typeface="Calibri" pitchFamily="34" charset="-122"/>
                          <a:cs typeface="Calibri" pitchFamily="34" charset="-120"/>
                        </a:rPr>
                        <a:t>≈ ₹4,00,000 / month</a:t>
                      </a:r>
                      <a:endParaRPr lang="en-US" sz="1100" dirty="0">
                        <a:latin typeface="Calibri" charset="0"/>
                        <a:ea typeface="Calibri" charset="0"/>
                        <a:cs typeface="Calibri" charset="0"/>
                      </a:endParaRPr>
                    </a:p>
                  </a:txBody>
                  <a:tcPr anchor="ctr">
                    <a:lnL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5DCD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30" name="Text 27"/>
          <p:cNvSpPr/>
          <p:nvPr/>
        </p:nvSpPr>
        <p:spPr>
          <a:xfrm>
            <a:off x="640080" y="6172200"/>
            <a:ext cx="108813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850" i="1" dirty="0">
                <a:solidFill>
                  <a:srgbClr val="7A869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* Total project cost includes franchise fee, fit-out, fixtures, opening inventory, and working capital. All figures indicative and subject to written agreement. Royalty: 3 % of monthly sales or ₹25,000 (whichever is higher) where the company provides the store manager — alternatively, ₹10 / sq. ft. on total store area.</a:t>
            </a:r>
            <a:endParaRPr lang="en-US" sz="850" dirty="0"/>
          </a:p>
        </p:txBody>
      </p:sp>
      <p:sp>
        <p:nvSpPr>
          <p:cNvPr id="31" name="Shape 28"/>
          <p:cNvSpPr/>
          <p:nvPr/>
        </p:nvSpPr>
        <p:spPr>
          <a:xfrm>
            <a:off x="0" y="6537960"/>
            <a:ext cx="12161520" cy="320040"/>
          </a:xfrm>
          <a:prstGeom prst="rect">
            <a:avLst/>
          </a:prstGeom>
          <a:solidFill>
            <a:srgbClr val="0F2A47"/>
          </a:solidFill>
          <a:ln w="12700">
            <a:solidFill>
              <a:srgbClr val="0F2A47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32" name="Text 29"/>
          <p:cNvSpPr/>
          <p:nvPr/>
        </p:nvSpPr>
        <p:spPr>
          <a:xfrm>
            <a:off x="457200" y="6537960"/>
            <a:ext cx="9601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SHOP RIGHTEPAY CORPORATION LIMITED   |   Retail &amp; Wholesale Trading House   |   Gopalpur, Durgapur, West Bengal</a:t>
            </a:r>
            <a:endParaRPr lang="en-US" sz="900" dirty="0"/>
          </a:p>
        </p:txBody>
      </p:sp>
      <p:sp>
        <p:nvSpPr>
          <p:cNvPr id="33" name="Text 30"/>
          <p:cNvSpPr/>
          <p:nvPr/>
        </p:nvSpPr>
        <p:spPr>
          <a:xfrm>
            <a:off x="11338560" y="6537960"/>
            <a:ext cx="3657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b="1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</a:t>
            </a:r>
            <a:endParaRPr lang="en-US" sz="1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10690">
        <p14:prism isInverted="1"/>
      </p:transition>
    </mc:Choice>
    <mc:Fallback xmlns="">
      <p:transition spd="slow" advTm="1069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1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3" name="Text 1"/>
          <p:cNvSpPr/>
          <p:nvPr/>
        </p:nvSpPr>
        <p:spPr>
          <a:xfrm>
            <a:off x="640080" y="411480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600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  ·  THE SUPPORT PACKAGE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640080" y="713232"/>
            <a:ext cx="109728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Everything Franchisees Receive on Day One</a:t>
            </a:r>
            <a:endParaRPr lang="en-US" sz="3200" dirty="0"/>
          </a:p>
        </p:txBody>
      </p:sp>
      <p:sp>
        <p:nvSpPr>
          <p:cNvPr id="5" name="Shape 3"/>
          <p:cNvSpPr/>
          <p:nvPr/>
        </p:nvSpPr>
        <p:spPr>
          <a:xfrm>
            <a:off x="640080" y="1554480"/>
            <a:ext cx="548640" cy="4572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6" name="Text 4"/>
          <p:cNvSpPr/>
          <p:nvPr/>
        </p:nvSpPr>
        <p:spPr>
          <a:xfrm>
            <a:off x="640080" y="1783080"/>
            <a:ext cx="10881360" cy="6400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250" i="1" dirty="0">
                <a:solidFill>
                  <a:srgbClr val="7A869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franchise is more than a brand licence. Every Rightepay Express partner gets the full operating system — from the day the agreement is signed to the day the store opens, and every month thereafter.</a:t>
            </a:r>
            <a:endParaRPr lang="en-US" sz="1250" dirty="0"/>
          </a:p>
        </p:txBody>
      </p:sp>
      <p:sp>
        <p:nvSpPr>
          <p:cNvPr id="7" name="Shape 5"/>
          <p:cNvSpPr/>
          <p:nvPr/>
        </p:nvSpPr>
        <p:spPr>
          <a:xfrm>
            <a:off x="640080" y="2606040"/>
            <a:ext cx="2743200" cy="1783080"/>
          </a:xfrm>
          <a:prstGeom prst="rect">
            <a:avLst/>
          </a:prstGeom>
          <a:solidFill>
            <a:srgbClr val="F7F2EA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8" name="Shape 6"/>
          <p:cNvSpPr/>
          <p:nvPr/>
        </p:nvSpPr>
        <p:spPr>
          <a:xfrm>
            <a:off x="640080" y="2606040"/>
            <a:ext cx="54864" cy="178308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pic>
        <p:nvPicPr>
          <p:cNvPr id="9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8680" y="2834640"/>
            <a:ext cx="384048" cy="384048"/>
          </a:xfrm>
          <a:prstGeom prst="rect">
            <a:avLst/>
          </a:prstGeom>
        </p:spPr>
      </p:pic>
      <p:sp>
        <p:nvSpPr>
          <p:cNvPr id="10" name="Text 7"/>
          <p:cNvSpPr/>
          <p:nvPr/>
        </p:nvSpPr>
        <p:spPr>
          <a:xfrm>
            <a:off x="1371600" y="2807208"/>
            <a:ext cx="18745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Brand &amp; Identity</a:t>
            </a:r>
            <a:endParaRPr lang="en-US" sz="1300" dirty="0"/>
          </a:p>
        </p:txBody>
      </p:sp>
      <p:sp>
        <p:nvSpPr>
          <p:cNvPr id="11" name="Text 8"/>
          <p:cNvSpPr/>
          <p:nvPr/>
        </p:nvSpPr>
        <p:spPr>
          <a:xfrm>
            <a:off x="868680" y="3383280"/>
            <a:ext cx="237744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00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Right Pay Shop signage, uniforms, packaging, point-of-sale collateral.</a:t>
            </a:r>
            <a:endParaRPr lang="en-US" sz="1000" dirty="0"/>
          </a:p>
        </p:txBody>
      </p:sp>
      <p:sp>
        <p:nvSpPr>
          <p:cNvPr id="12" name="Shape 9"/>
          <p:cNvSpPr/>
          <p:nvPr/>
        </p:nvSpPr>
        <p:spPr>
          <a:xfrm>
            <a:off x="3502152" y="2606040"/>
            <a:ext cx="2743200" cy="1783080"/>
          </a:xfrm>
          <a:prstGeom prst="rect">
            <a:avLst/>
          </a:prstGeom>
          <a:solidFill>
            <a:srgbClr val="F7F2EA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3" name="Shape 10"/>
          <p:cNvSpPr/>
          <p:nvPr/>
        </p:nvSpPr>
        <p:spPr>
          <a:xfrm>
            <a:off x="3502152" y="2606040"/>
            <a:ext cx="54864" cy="178308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pic>
        <p:nvPicPr>
          <p:cNvPr id="14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730752" y="2834640"/>
            <a:ext cx="384048" cy="384048"/>
          </a:xfrm>
          <a:prstGeom prst="rect">
            <a:avLst/>
          </a:prstGeom>
        </p:spPr>
      </p:pic>
      <p:sp>
        <p:nvSpPr>
          <p:cNvPr id="15" name="Text 11"/>
          <p:cNvSpPr/>
          <p:nvPr/>
        </p:nvSpPr>
        <p:spPr>
          <a:xfrm>
            <a:off x="4233672" y="2807208"/>
            <a:ext cx="18745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Site &amp; Fit-Out</a:t>
            </a:r>
            <a:endParaRPr lang="en-US" sz="1300" dirty="0"/>
          </a:p>
        </p:txBody>
      </p:sp>
      <p:sp>
        <p:nvSpPr>
          <p:cNvPr id="16" name="Text 12"/>
          <p:cNvSpPr/>
          <p:nvPr/>
        </p:nvSpPr>
        <p:spPr>
          <a:xfrm>
            <a:off x="3730752" y="3383280"/>
            <a:ext cx="237744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00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Site evaluation, layout design, fixture specs, vendor coordination for setup.</a:t>
            </a:r>
            <a:endParaRPr lang="en-US" sz="1000" dirty="0"/>
          </a:p>
        </p:txBody>
      </p:sp>
      <p:sp>
        <p:nvSpPr>
          <p:cNvPr id="17" name="Shape 13"/>
          <p:cNvSpPr/>
          <p:nvPr/>
        </p:nvSpPr>
        <p:spPr>
          <a:xfrm>
            <a:off x="6364224" y="2606040"/>
            <a:ext cx="2743200" cy="1783080"/>
          </a:xfrm>
          <a:prstGeom prst="rect">
            <a:avLst/>
          </a:prstGeom>
          <a:solidFill>
            <a:srgbClr val="F7F2EA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8" name="Shape 14"/>
          <p:cNvSpPr/>
          <p:nvPr/>
        </p:nvSpPr>
        <p:spPr>
          <a:xfrm>
            <a:off x="6364224" y="2606040"/>
            <a:ext cx="54864" cy="178308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pic>
        <p:nvPicPr>
          <p:cNvPr id="1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592824" y="2834640"/>
            <a:ext cx="384048" cy="384048"/>
          </a:xfrm>
          <a:prstGeom prst="rect">
            <a:avLst/>
          </a:prstGeom>
        </p:spPr>
      </p:pic>
      <p:sp>
        <p:nvSpPr>
          <p:cNvPr id="20" name="Text 15"/>
          <p:cNvSpPr/>
          <p:nvPr/>
        </p:nvSpPr>
        <p:spPr>
          <a:xfrm>
            <a:off x="7095744" y="2807208"/>
            <a:ext cx="18745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Opening Inventory</a:t>
            </a:r>
            <a:endParaRPr lang="en-US" sz="1300" dirty="0"/>
          </a:p>
        </p:txBody>
      </p:sp>
      <p:sp>
        <p:nvSpPr>
          <p:cNvPr id="21" name="Text 16"/>
          <p:cNvSpPr/>
          <p:nvPr/>
        </p:nvSpPr>
        <p:spPr>
          <a:xfrm>
            <a:off x="6592824" y="3383280"/>
            <a:ext cx="237744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00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Curated launch SKU mix tuned to local taste — pre-negotiated brand pricing.</a:t>
            </a:r>
            <a:endParaRPr lang="en-US" sz="1000" dirty="0"/>
          </a:p>
        </p:txBody>
      </p:sp>
      <p:sp>
        <p:nvSpPr>
          <p:cNvPr id="22" name="Shape 17"/>
          <p:cNvSpPr/>
          <p:nvPr/>
        </p:nvSpPr>
        <p:spPr>
          <a:xfrm>
            <a:off x="9226296" y="2606040"/>
            <a:ext cx="2743200" cy="1783080"/>
          </a:xfrm>
          <a:prstGeom prst="rect">
            <a:avLst/>
          </a:prstGeom>
          <a:solidFill>
            <a:srgbClr val="F7F2EA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23" name="Shape 18"/>
          <p:cNvSpPr/>
          <p:nvPr/>
        </p:nvSpPr>
        <p:spPr>
          <a:xfrm>
            <a:off x="9226296" y="2606040"/>
            <a:ext cx="54864" cy="178308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pic>
        <p:nvPicPr>
          <p:cNvPr id="24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454896" y="2834640"/>
            <a:ext cx="384048" cy="384048"/>
          </a:xfrm>
          <a:prstGeom prst="rect">
            <a:avLst/>
          </a:prstGeom>
        </p:spPr>
      </p:pic>
      <p:sp>
        <p:nvSpPr>
          <p:cNvPr id="25" name="Text 19"/>
          <p:cNvSpPr/>
          <p:nvPr/>
        </p:nvSpPr>
        <p:spPr>
          <a:xfrm>
            <a:off x="9957816" y="2807208"/>
            <a:ext cx="18745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Technology Stack</a:t>
            </a:r>
            <a:endParaRPr lang="en-US" sz="1300" dirty="0"/>
          </a:p>
        </p:txBody>
      </p:sp>
      <p:sp>
        <p:nvSpPr>
          <p:cNvPr id="26" name="Text 20"/>
          <p:cNvSpPr/>
          <p:nvPr/>
        </p:nvSpPr>
        <p:spPr>
          <a:xfrm>
            <a:off x="9454896" y="3383280"/>
            <a:ext cx="237744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00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Customer app, admin console, and rider app — pre-configured for the store.</a:t>
            </a:r>
            <a:endParaRPr lang="en-US" sz="1000" dirty="0"/>
          </a:p>
        </p:txBody>
      </p:sp>
      <p:sp>
        <p:nvSpPr>
          <p:cNvPr id="27" name="Shape 21"/>
          <p:cNvSpPr/>
          <p:nvPr/>
        </p:nvSpPr>
        <p:spPr>
          <a:xfrm>
            <a:off x="640080" y="4526280"/>
            <a:ext cx="2743200" cy="1783080"/>
          </a:xfrm>
          <a:prstGeom prst="rect">
            <a:avLst/>
          </a:prstGeom>
          <a:solidFill>
            <a:srgbClr val="F7F2EA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28" name="Shape 22"/>
          <p:cNvSpPr/>
          <p:nvPr/>
        </p:nvSpPr>
        <p:spPr>
          <a:xfrm>
            <a:off x="640080" y="4526280"/>
            <a:ext cx="54864" cy="178308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pic>
        <p:nvPicPr>
          <p:cNvPr id="29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68680" y="4754880"/>
            <a:ext cx="384048" cy="384048"/>
          </a:xfrm>
          <a:prstGeom prst="rect">
            <a:avLst/>
          </a:prstGeom>
        </p:spPr>
      </p:pic>
      <p:sp>
        <p:nvSpPr>
          <p:cNvPr id="30" name="Text 23"/>
          <p:cNvSpPr/>
          <p:nvPr/>
        </p:nvSpPr>
        <p:spPr>
          <a:xfrm>
            <a:off x="1371600" y="4727448"/>
            <a:ext cx="18745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Training</a:t>
            </a:r>
            <a:endParaRPr lang="en-US" sz="1300" dirty="0"/>
          </a:p>
        </p:txBody>
      </p:sp>
      <p:sp>
        <p:nvSpPr>
          <p:cNvPr id="31" name="Text 24"/>
          <p:cNvSpPr/>
          <p:nvPr/>
        </p:nvSpPr>
        <p:spPr>
          <a:xfrm>
            <a:off x="868680" y="5303520"/>
            <a:ext cx="237744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00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Two-week residential &amp; on-site training for owner, manager, packers, and riders.</a:t>
            </a:r>
            <a:endParaRPr lang="en-US" sz="1000" dirty="0"/>
          </a:p>
        </p:txBody>
      </p:sp>
      <p:sp>
        <p:nvSpPr>
          <p:cNvPr id="32" name="Shape 25"/>
          <p:cNvSpPr/>
          <p:nvPr/>
        </p:nvSpPr>
        <p:spPr>
          <a:xfrm>
            <a:off x="3502152" y="4526280"/>
            <a:ext cx="2743200" cy="1783080"/>
          </a:xfrm>
          <a:prstGeom prst="rect">
            <a:avLst/>
          </a:prstGeom>
          <a:solidFill>
            <a:srgbClr val="F7F2EA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33" name="Shape 26"/>
          <p:cNvSpPr/>
          <p:nvPr/>
        </p:nvSpPr>
        <p:spPr>
          <a:xfrm>
            <a:off x="3502152" y="4526280"/>
            <a:ext cx="54864" cy="178308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pic>
        <p:nvPicPr>
          <p:cNvPr id="34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730752" y="4754880"/>
            <a:ext cx="384048" cy="384048"/>
          </a:xfrm>
          <a:prstGeom prst="rect">
            <a:avLst/>
          </a:prstGeom>
        </p:spPr>
      </p:pic>
      <p:sp>
        <p:nvSpPr>
          <p:cNvPr id="35" name="Text 27"/>
          <p:cNvSpPr/>
          <p:nvPr/>
        </p:nvSpPr>
        <p:spPr>
          <a:xfrm>
            <a:off x="4233672" y="4727448"/>
            <a:ext cx="18745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Marketing Launch</a:t>
            </a:r>
            <a:endParaRPr lang="en-US" sz="1300" dirty="0"/>
          </a:p>
        </p:txBody>
      </p:sp>
      <p:sp>
        <p:nvSpPr>
          <p:cNvPr id="36" name="Text 28"/>
          <p:cNvSpPr/>
          <p:nvPr/>
        </p:nvSpPr>
        <p:spPr>
          <a:xfrm>
            <a:off x="3730752" y="5303520"/>
            <a:ext cx="237744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00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Pre-launch buzz, opening offers, first-month digital campaign in the local zone.</a:t>
            </a:r>
            <a:endParaRPr lang="en-US" sz="1000" dirty="0"/>
          </a:p>
        </p:txBody>
      </p:sp>
      <p:sp>
        <p:nvSpPr>
          <p:cNvPr id="37" name="Shape 29"/>
          <p:cNvSpPr/>
          <p:nvPr/>
        </p:nvSpPr>
        <p:spPr>
          <a:xfrm>
            <a:off x="6364224" y="4526280"/>
            <a:ext cx="2743200" cy="1783080"/>
          </a:xfrm>
          <a:prstGeom prst="rect">
            <a:avLst/>
          </a:prstGeom>
          <a:solidFill>
            <a:srgbClr val="F7F2EA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38" name="Shape 30"/>
          <p:cNvSpPr/>
          <p:nvPr/>
        </p:nvSpPr>
        <p:spPr>
          <a:xfrm>
            <a:off x="6364224" y="4526280"/>
            <a:ext cx="54864" cy="178308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pic>
        <p:nvPicPr>
          <p:cNvPr id="39" name="Image 6" descr="preencoded.png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592824" y="4754880"/>
            <a:ext cx="384048" cy="384048"/>
          </a:xfrm>
          <a:prstGeom prst="rect">
            <a:avLst/>
          </a:prstGeom>
        </p:spPr>
      </p:pic>
      <p:sp>
        <p:nvSpPr>
          <p:cNvPr id="40" name="Text 31"/>
          <p:cNvSpPr/>
          <p:nvPr/>
        </p:nvSpPr>
        <p:spPr>
          <a:xfrm>
            <a:off x="7095744" y="4727448"/>
            <a:ext cx="18745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Operational Support</a:t>
            </a:r>
            <a:endParaRPr lang="en-US" sz="1300" dirty="0"/>
          </a:p>
        </p:txBody>
      </p:sp>
      <p:sp>
        <p:nvSpPr>
          <p:cNvPr id="41" name="Text 32"/>
          <p:cNvSpPr/>
          <p:nvPr/>
        </p:nvSpPr>
        <p:spPr>
          <a:xfrm>
            <a:off x="6592824" y="5303520"/>
            <a:ext cx="237744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00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Dedicated franchise success manager · 24×7 platform &amp; supply helpdesk.</a:t>
            </a:r>
            <a:endParaRPr lang="en-US" sz="1000" dirty="0"/>
          </a:p>
        </p:txBody>
      </p:sp>
      <p:sp>
        <p:nvSpPr>
          <p:cNvPr id="42" name="Shape 33"/>
          <p:cNvSpPr/>
          <p:nvPr/>
        </p:nvSpPr>
        <p:spPr>
          <a:xfrm>
            <a:off x="9226296" y="4526280"/>
            <a:ext cx="2743200" cy="1783080"/>
          </a:xfrm>
          <a:prstGeom prst="rect">
            <a:avLst/>
          </a:prstGeom>
          <a:solidFill>
            <a:srgbClr val="F7F2EA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43" name="Shape 34"/>
          <p:cNvSpPr/>
          <p:nvPr/>
        </p:nvSpPr>
        <p:spPr>
          <a:xfrm>
            <a:off x="9226296" y="4526280"/>
            <a:ext cx="54864" cy="178308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pic>
        <p:nvPicPr>
          <p:cNvPr id="44" name="Image 7" descr="preencoded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9454896" y="4754880"/>
            <a:ext cx="384048" cy="384048"/>
          </a:xfrm>
          <a:prstGeom prst="rect">
            <a:avLst/>
          </a:prstGeom>
        </p:spPr>
      </p:pic>
      <p:sp>
        <p:nvSpPr>
          <p:cNvPr id="45" name="Text 35"/>
          <p:cNvSpPr/>
          <p:nvPr/>
        </p:nvSpPr>
        <p:spPr>
          <a:xfrm>
            <a:off x="9957816" y="4727448"/>
            <a:ext cx="187452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0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Performance Reviews</a:t>
            </a:r>
            <a:endParaRPr lang="en-US" sz="1300" dirty="0"/>
          </a:p>
        </p:txBody>
      </p:sp>
      <p:sp>
        <p:nvSpPr>
          <p:cNvPr id="46" name="Text 36"/>
          <p:cNvSpPr/>
          <p:nvPr/>
        </p:nvSpPr>
        <p:spPr>
          <a:xfrm>
            <a:off x="9454896" y="5303520"/>
            <a:ext cx="237744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00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Monthly P&amp;L review, category mix advice, demand forecasts and re-order plans.</a:t>
            </a:r>
            <a:endParaRPr lang="en-US" sz="1000" dirty="0"/>
          </a:p>
        </p:txBody>
      </p:sp>
      <p:sp>
        <p:nvSpPr>
          <p:cNvPr id="47" name="Shape 37"/>
          <p:cNvSpPr/>
          <p:nvPr/>
        </p:nvSpPr>
        <p:spPr>
          <a:xfrm>
            <a:off x="0" y="6537960"/>
            <a:ext cx="12161520" cy="320040"/>
          </a:xfrm>
          <a:prstGeom prst="rect">
            <a:avLst/>
          </a:prstGeom>
          <a:solidFill>
            <a:srgbClr val="0F2A47"/>
          </a:solidFill>
          <a:ln w="12700">
            <a:solidFill>
              <a:srgbClr val="0F2A47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48" name="Text 38"/>
          <p:cNvSpPr/>
          <p:nvPr/>
        </p:nvSpPr>
        <p:spPr>
          <a:xfrm>
            <a:off x="457200" y="6537960"/>
            <a:ext cx="9601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SHOP RIGHTEPAY CORPORATION LIMITED   |   Retail &amp; Wholesale Trading House   |   Gopalpur, Durgapur, West Bengal</a:t>
            </a:r>
            <a:endParaRPr lang="en-US" sz="900" dirty="0"/>
          </a:p>
        </p:txBody>
      </p:sp>
      <p:sp>
        <p:nvSpPr>
          <p:cNvPr id="49" name="Text 39"/>
          <p:cNvSpPr/>
          <p:nvPr/>
        </p:nvSpPr>
        <p:spPr>
          <a:xfrm>
            <a:off x="11338560" y="6537960"/>
            <a:ext cx="3657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b="1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21</a:t>
            </a:r>
            <a:endParaRPr lang="en-US" sz="1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 advTm="972">
        <p14:prism isContent="1" isInverted="1"/>
      </p:transition>
    </mc:Choice>
    <mc:Fallback xmlns="">
      <p:transition spd="slow" advTm="972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2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3" name="Text 1"/>
          <p:cNvSpPr/>
          <p:nvPr/>
        </p:nvSpPr>
        <p:spPr>
          <a:xfrm>
            <a:off x="640080" y="411480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600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21  ·  HOW IT WORKS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640080" y="713232"/>
            <a:ext cx="109728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From First Conversation to Store Opening</a:t>
            </a:r>
            <a:endParaRPr lang="en-US" sz="3200" dirty="0"/>
          </a:p>
        </p:txBody>
      </p:sp>
      <p:sp>
        <p:nvSpPr>
          <p:cNvPr id="5" name="Shape 3"/>
          <p:cNvSpPr/>
          <p:nvPr/>
        </p:nvSpPr>
        <p:spPr>
          <a:xfrm>
            <a:off x="640080" y="1554480"/>
            <a:ext cx="548640" cy="4572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6" name="Text 4"/>
          <p:cNvSpPr/>
          <p:nvPr/>
        </p:nvSpPr>
        <p:spPr>
          <a:xfrm>
            <a:off x="640080" y="1783080"/>
            <a:ext cx="1088136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250" i="1" dirty="0">
                <a:solidFill>
                  <a:srgbClr val="7A869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clear, predictable path from enquiry to opening day — typically 60 to 90 days, depending on site readiness.</a:t>
            </a:r>
            <a:endParaRPr lang="en-US" sz="1250" dirty="0"/>
          </a:p>
        </p:txBody>
      </p:sp>
      <p:sp>
        <p:nvSpPr>
          <p:cNvPr id="7" name="Shape 5"/>
          <p:cNvSpPr/>
          <p:nvPr/>
        </p:nvSpPr>
        <p:spPr>
          <a:xfrm>
            <a:off x="1261872" y="2560320"/>
            <a:ext cx="36576" cy="3035808"/>
          </a:xfrm>
          <a:prstGeom prst="rect">
            <a:avLst/>
          </a:prstGeom>
          <a:solidFill>
            <a:srgbClr val="E5DCD0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8" name="Shape 6"/>
          <p:cNvSpPr/>
          <p:nvPr/>
        </p:nvSpPr>
        <p:spPr>
          <a:xfrm>
            <a:off x="1115568" y="2468880"/>
            <a:ext cx="329184" cy="329184"/>
          </a:xfrm>
          <a:prstGeom prst="ellipse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9" name="Shape 7"/>
          <p:cNvSpPr/>
          <p:nvPr/>
        </p:nvSpPr>
        <p:spPr>
          <a:xfrm>
            <a:off x="1645920" y="2468880"/>
            <a:ext cx="9875520" cy="594360"/>
          </a:xfrm>
          <a:prstGeom prst="rect">
            <a:avLst/>
          </a:prstGeom>
          <a:solidFill>
            <a:srgbClr val="F7F2EA"/>
          </a:solidFill>
          <a:ln w="9525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pic>
        <p:nvPicPr>
          <p:cNvPr id="10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28800" y="2606040"/>
            <a:ext cx="329184" cy="329184"/>
          </a:xfrm>
          <a:prstGeom prst="rect">
            <a:avLst/>
          </a:prstGeom>
        </p:spPr>
      </p:pic>
      <p:sp>
        <p:nvSpPr>
          <p:cNvPr id="11" name="Text 8"/>
          <p:cNvSpPr/>
          <p:nvPr/>
        </p:nvSpPr>
        <p:spPr>
          <a:xfrm>
            <a:off x="2286000" y="2523744"/>
            <a:ext cx="4114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Step 1 · Enquiry &amp; Discovery</a:t>
            </a:r>
            <a:endParaRPr lang="en-US" sz="1250" dirty="0"/>
          </a:p>
        </p:txBody>
      </p:sp>
      <p:sp>
        <p:nvSpPr>
          <p:cNvPr id="12" name="Text 9"/>
          <p:cNvSpPr/>
          <p:nvPr/>
        </p:nvSpPr>
        <p:spPr>
          <a:xfrm>
            <a:off x="2286000" y="2798064"/>
            <a:ext cx="75895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Franchisee submits interest. Our team shares brochure, model summary, and indicative numbers. A discovery call follows.</a:t>
            </a:r>
            <a:endParaRPr lang="en-US" sz="950" dirty="0"/>
          </a:p>
        </p:txBody>
      </p:sp>
      <p:sp>
        <p:nvSpPr>
          <p:cNvPr id="13" name="Shape 10"/>
          <p:cNvSpPr/>
          <p:nvPr/>
        </p:nvSpPr>
        <p:spPr>
          <a:xfrm>
            <a:off x="10058400" y="2606040"/>
            <a:ext cx="1280160" cy="329184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4" name="Text 11"/>
          <p:cNvSpPr/>
          <p:nvPr/>
        </p:nvSpPr>
        <p:spPr>
          <a:xfrm>
            <a:off x="10058400" y="2606040"/>
            <a:ext cx="12801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kern="0" spc="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Week 1</a:t>
            </a:r>
            <a:endParaRPr lang="en-US" sz="1000" dirty="0"/>
          </a:p>
        </p:txBody>
      </p:sp>
      <p:sp>
        <p:nvSpPr>
          <p:cNvPr id="15" name="Shape 12"/>
          <p:cNvSpPr/>
          <p:nvPr/>
        </p:nvSpPr>
        <p:spPr>
          <a:xfrm>
            <a:off x="1115568" y="3182112"/>
            <a:ext cx="329184" cy="329184"/>
          </a:xfrm>
          <a:prstGeom prst="ellipse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6" name="Shape 13"/>
          <p:cNvSpPr/>
          <p:nvPr/>
        </p:nvSpPr>
        <p:spPr>
          <a:xfrm>
            <a:off x="1645920" y="3182112"/>
            <a:ext cx="9875520" cy="594360"/>
          </a:xfrm>
          <a:prstGeom prst="rect">
            <a:avLst/>
          </a:prstGeom>
          <a:solidFill>
            <a:srgbClr val="F7F2EA"/>
          </a:solidFill>
          <a:ln w="9525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pic>
        <p:nvPicPr>
          <p:cNvPr id="17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28800" y="3319272"/>
            <a:ext cx="329184" cy="329184"/>
          </a:xfrm>
          <a:prstGeom prst="rect">
            <a:avLst/>
          </a:prstGeom>
        </p:spPr>
      </p:pic>
      <p:sp>
        <p:nvSpPr>
          <p:cNvPr id="18" name="Text 14"/>
          <p:cNvSpPr/>
          <p:nvPr/>
        </p:nvSpPr>
        <p:spPr>
          <a:xfrm>
            <a:off x="2286000" y="3236976"/>
            <a:ext cx="4114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Step 2 · Site &amp; Catchment Review</a:t>
            </a:r>
            <a:endParaRPr lang="en-US" sz="1250" dirty="0"/>
          </a:p>
        </p:txBody>
      </p:sp>
      <p:sp>
        <p:nvSpPr>
          <p:cNvPr id="19" name="Text 15"/>
          <p:cNvSpPr/>
          <p:nvPr/>
        </p:nvSpPr>
        <p:spPr>
          <a:xfrm>
            <a:off x="2286000" y="3511296"/>
            <a:ext cx="75895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Joint visit to the proposed site. Catchment study, footfall estimate, and 6-km service zone analysis.</a:t>
            </a:r>
            <a:endParaRPr lang="en-US" sz="950" dirty="0"/>
          </a:p>
        </p:txBody>
      </p:sp>
      <p:sp>
        <p:nvSpPr>
          <p:cNvPr id="20" name="Shape 16"/>
          <p:cNvSpPr/>
          <p:nvPr/>
        </p:nvSpPr>
        <p:spPr>
          <a:xfrm>
            <a:off x="10058400" y="3319272"/>
            <a:ext cx="1280160" cy="329184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21" name="Text 17"/>
          <p:cNvSpPr/>
          <p:nvPr/>
        </p:nvSpPr>
        <p:spPr>
          <a:xfrm>
            <a:off x="10058400" y="3319272"/>
            <a:ext cx="12801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kern="0" spc="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Week 1–2</a:t>
            </a:r>
            <a:endParaRPr lang="en-US" sz="1000" dirty="0"/>
          </a:p>
        </p:txBody>
      </p:sp>
      <p:sp>
        <p:nvSpPr>
          <p:cNvPr id="22" name="Shape 18"/>
          <p:cNvSpPr/>
          <p:nvPr/>
        </p:nvSpPr>
        <p:spPr>
          <a:xfrm>
            <a:off x="1115568" y="3895344"/>
            <a:ext cx="329184" cy="329184"/>
          </a:xfrm>
          <a:prstGeom prst="ellipse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23" name="Shape 19"/>
          <p:cNvSpPr/>
          <p:nvPr/>
        </p:nvSpPr>
        <p:spPr>
          <a:xfrm>
            <a:off x="1645920" y="3895344"/>
            <a:ext cx="9875520" cy="594360"/>
          </a:xfrm>
          <a:prstGeom prst="rect">
            <a:avLst/>
          </a:prstGeom>
          <a:solidFill>
            <a:srgbClr val="F7F2EA"/>
          </a:solidFill>
          <a:ln w="9525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pic>
        <p:nvPicPr>
          <p:cNvPr id="2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28800" y="4032504"/>
            <a:ext cx="329184" cy="329184"/>
          </a:xfrm>
          <a:prstGeom prst="rect">
            <a:avLst/>
          </a:prstGeom>
        </p:spPr>
      </p:pic>
      <p:sp>
        <p:nvSpPr>
          <p:cNvPr id="25" name="Text 20"/>
          <p:cNvSpPr/>
          <p:nvPr/>
        </p:nvSpPr>
        <p:spPr>
          <a:xfrm>
            <a:off x="2286000" y="3950208"/>
            <a:ext cx="4114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Step 3 · Agreement &amp; Onboarding</a:t>
            </a:r>
            <a:endParaRPr lang="en-US" sz="1250" dirty="0"/>
          </a:p>
        </p:txBody>
      </p:sp>
      <p:sp>
        <p:nvSpPr>
          <p:cNvPr id="26" name="Text 21"/>
          <p:cNvSpPr/>
          <p:nvPr/>
        </p:nvSpPr>
        <p:spPr>
          <a:xfrm>
            <a:off x="2286000" y="4224528"/>
            <a:ext cx="75895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Franchise agreement signed. Fee paid. Owner and manager begin Right Pay Shop training programme.</a:t>
            </a:r>
            <a:endParaRPr lang="en-US" sz="950" dirty="0"/>
          </a:p>
        </p:txBody>
      </p:sp>
      <p:sp>
        <p:nvSpPr>
          <p:cNvPr id="27" name="Shape 22"/>
          <p:cNvSpPr/>
          <p:nvPr/>
        </p:nvSpPr>
        <p:spPr>
          <a:xfrm>
            <a:off x="10058400" y="4032504"/>
            <a:ext cx="1280160" cy="329184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28" name="Text 23"/>
          <p:cNvSpPr/>
          <p:nvPr/>
        </p:nvSpPr>
        <p:spPr>
          <a:xfrm>
            <a:off x="10058400" y="4032504"/>
            <a:ext cx="12801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kern="0" spc="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Week 3</a:t>
            </a:r>
            <a:endParaRPr lang="en-US" sz="1000" dirty="0"/>
          </a:p>
        </p:txBody>
      </p:sp>
      <p:sp>
        <p:nvSpPr>
          <p:cNvPr id="29" name="Shape 24"/>
          <p:cNvSpPr/>
          <p:nvPr/>
        </p:nvSpPr>
        <p:spPr>
          <a:xfrm>
            <a:off x="1115568" y="4608576"/>
            <a:ext cx="329184" cy="329184"/>
          </a:xfrm>
          <a:prstGeom prst="ellipse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30" name="Shape 25"/>
          <p:cNvSpPr/>
          <p:nvPr/>
        </p:nvSpPr>
        <p:spPr>
          <a:xfrm>
            <a:off x="1645920" y="4608576"/>
            <a:ext cx="9875520" cy="594360"/>
          </a:xfrm>
          <a:prstGeom prst="rect">
            <a:avLst/>
          </a:prstGeom>
          <a:solidFill>
            <a:srgbClr val="F7F2EA"/>
          </a:solidFill>
          <a:ln w="9525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pic>
        <p:nvPicPr>
          <p:cNvPr id="31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28800" y="4745736"/>
            <a:ext cx="329184" cy="329184"/>
          </a:xfrm>
          <a:prstGeom prst="rect">
            <a:avLst/>
          </a:prstGeom>
        </p:spPr>
      </p:pic>
      <p:sp>
        <p:nvSpPr>
          <p:cNvPr id="32" name="Text 26"/>
          <p:cNvSpPr/>
          <p:nvPr/>
        </p:nvSpPr>
        <p:spPr>
          <a:xfrm>
            <a:off x="2286000" y="4663440"/>
            <a:ext cx="4114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Step 4 · Fit-Out &amp; Tech Setup</a:t>
            </a:r>
            <a:endParaRPr lang="en-US" sz="1250" dirty="0"/>
          </a:p>
        </p:txBody>
      </p:sp>
      <p:sp>
        <p:nvSpPr>
          <p:cNvPr id="33" name="Text 27"/>
          <p:cNvSpPr/>
          <p:nvPr/>
        </p:nvSpPr>
        <p:spPr>
          <a:xfrm>
            <a:off x="2286000" y="4937760"/>
            <a:ext cx="75895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Layout finalised, fixtures installed, network and POS systems deployed, inventory ordered.</a:t>
            </a:r>
            <a:endParaRPr lang="en-US" sz="950" dirty="0"/>
          </a:p>
        </p:txBody>
      </p:sp>
      <p:sp>
        <p:nvSpPr>
          <p:cNvPr id="34" name="Shape 28"/>
          <p:cNvSpPr/>
          <p:nvPr/>
        </p:nvSpPr>
        <p:spPr>
          <a:xfrm>
            <a:off x="10058400" y="4745736"/>
            <a:ext cx="1280160" cy="329184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35" name="Text 29"/>
          <p:cNvSpPr/>
          <p:nvPr/>
        </p:nvSpPr>
        <p:spPr>
          <a:xfrm>
            <a:off x="10058400" y="4745736"/>
            <a:ext cx="12801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kern="0" spc="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Week 4–8</a:t>
            </a:r>
            <a:endParaRPr lang="en-US" sz="1000" dirty="0"/>
          </a:p>
        </p:txBody>
      </p:sp>
      <p:sp>
        <p:nvSpPr>
          <p:cNvPr id="36" name="Shape 30"/>
          <p:cNvSpPr/>
          <p:nvPr/>
        </p:nvSpPr>
        <p:spPr>
          <a:xfrm>
            <a:off x="1115568" y="5321808"/>
            <a:ext cx="329184" cy="329184"/>
          </a:xfrm>
          <a:prstGeom prst="ellipse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37" name="Shape 31"/>
          <p:cNvSpPr/>
          <p:nvPr/>
        </p:nvSpPr>
        <p:spPr>
          <a:xfrm>
            <a:off x="1645920" y="5321808"/>
            <a:ext cx="9875520" cy="594360"/>
          </a:xfrm>
          <a:prstGeom prst="rect">
            <a:avLst/>
          </a:prstGeom>
          <a:solidFill>
            <a:srgbClr val="F7F2EA"/>
          </a:solidFill>
          <a:ln w="9525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pic>
        <p:nvPicPr>
          <p:cNvPr id="38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28800" y="5458968"/>
            <a:ext cx="329184" cy="329184"/>
          </a:xfrm>
          <a:prstGeom prst="rect">
            <a:avLst/>
          </a:prstGeom>
        </p:spPr>
      </p:pic>
      <p:sp>
        <p:nvSpPr>
          <p:cNvPr id="39" name="Text 32"/>
          <p:cNvSpPr/>
          <p:nvPr/>
        </p:nvSpPr>
        <p:spPr>
          <a:xfrm>
            <a:off x="2286000" y="5376672"/>
            <a:ext cx="41148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5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Step 5 · Soft Launch &amp; Go-Live</a:t>
            </a:r>
            <a:endParaRPr lang="en-US" sz="1250" dirty="0"/>
          </a:p>
        </p:txBody>
      </p:sp>
      <p:sp>
        <p:nvSpPr>
          <p:cNvPr id="40" name="Text 33"/>
          <p:cNvSpPr/>
          <p:nvPr/>
        </p:nvSpPr>
        <p:spPr>
          <a:xfrm>
            <a:off x="2286000" y="5650992"/>
            <a:ext cx="758952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Soft launch with neighbourhood preview, then full marketing-backed grand opening with launch offers.</a:t>
            </a:r>
            <a:endParaRPr lang="en-US" sz="950" dirty="0"/>
          </a:p>
        </p:txBody>
      </p:sp>
      <p:sp>
        <p:nvSpPr>
          <p:cNvPr id="41" name="Shape 34"/>
          <p:cNvSpPr/>
          <p:nvPr/>
        </p:nvSpPr>
        <p:spPr>
          <a:xfrm>
            <a:off x="10058400" y="5458968"/>
            <a:ext cx="1280160" cy="329184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42" name="Text 35"/>
          <p:cNvSpPr/>
          <p:nvPr/>
        </p:nvSpPr>
        <p:spPr>
          <a:xfrm>
            <a:off x="10058400" y="5458968"/>
            <a:ext cx="1280160" cy="32918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b="1" kern="0" spc="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Week 9–12</a:t>
            </a:r>
            <a:endParaRPr lang="en-US" sz="1000" dirty="0"/>
          </a:p>
        </p:txBody>
      </p:sp>
      <p:sp>
        <p:nvSpPr>
          <p:cNvPr id="43" name="Shape 36"/>
          <p:cNvSpPr/>
          <p:nvPr/>
        </p:nvSpPr>
        <p:spPr>
          <a:xfrm>
            <a:off x="0" y="6537960"/>
            <a:ext cx="12161520" cy="320040"/>
          </a:xfrm>
          <a:prstGeom prst="rect">
            <a:avLst/>
          </a:prstGeom>
          <a:solidFill>
            <a:srgbClr val="0F2A47"/>
          </a:solidFill>
          <a:ln w="12700">
            <a:solidFill>
              <a:srgbClr val="0F2A47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44" name="Text 37"/>
          <p:cNvSpPr/>
          <p:nvPr/>
        </p:nvSpPr>
        <p:spPr>
          <a:xfrm>
            <a:off x="457200" y="6537960"/>
            <a:ext cx="9601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SHOP RIGHTEPAY CORPORATION LIMITED   |   Retail &amp; Wholesale Trading House   |   Gopalpur, Durgapur, West Bengal</a:t>
            </a:r>
            <a:endParaRPr lang="en-US" sz="900" dirty="0"/>
          </a:p>
        </p:txBody>
      </p:sp>
      <p:sp>
        <p:nvSpPr>
          <p:cNvPr id="45" name="Text 38"/>
          <p:cNvSpPr/>
          <p:nvPr/>
        </p:nvSpPr>
        <p:spPr>
          <a:xfrm>
            <a:off x="11338560" y="6537960"/>
            <a:ext cx="3657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b="1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22</a:t>
            </a:r>
            <a:endParaRPr lang="en-US" sz="1000" dirty="0"/>
          </a:p>
        </p:txBody>
      </p:sp>
    </p:spTree>
  </p:cSld>
  <p:clrMapOvr>
    <a:masterClrMapping/>
  </p:clrMapOvr>
  <p:transition spd="slow" advTm="24487">
    <p:comb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3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3" name="Text 1"/>
          <p:cNvSpPr/>
          <p:nvPr/>
        </p:nvSpPr>
        <p:spPr>
          <a:xfrm>
            <a:off x="640080" y="411480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600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22  ·  THE ROADMAP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640080" y="713232"/>
            <a:ext cx="109728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West Bengal Expansion Plan</a:t>
            </a:r>
            <a:endParaRPr lang="en-US" sz="3200" dirty="0"/>
          </a:p>
        </p:txBody>
      </p:sp>
      <p:sp>
        <p:nvSpPr>
          <p:cNvPr id="5" name="Shape 3"/>
          <p:cNvSpPr/>
          <p:nvPr/>
        </p:nvSpPr>
        <p:spPr>
          <a:xfrm>
            <a:off x="640080" y="1554480"/>
            <a:ext cx="548640" cy="4572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6" name="Text 4"/>
          <p:cNvSpPr/>
          <p:nvPr/>
        </p:nvSpPr>
        <p:spPr>
          <a:xfrm>
            <a:off x="640080" y="1783080"/>
            <a:ext cx="10881360" cy="5486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250" i="1" dirty="0">
                <a:solidFill>
                  <a:srgbClr val="7A869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staged rollout across West Bengal — anchored in Durgapur, expanded through the industrial belt, and ultimately reaching every district town.</a:t>
            </a:r>
            <a:endParaRPr lang="en-US" sz="1250" dirty="0"/>
          </a:p>
        </p:txBody>
      </p:sp>
      <p:sp>
        <p:nvSpPr>
          <p:cNvPr id="7" name="Shape 5"/>
          <p:cNvSpPr/>
          <p:nvPr/>
        </p:nvSpPr>
        <p:spPr>
          <a:xfrm>
            <a:off x="640080" y="2514600"/>
            <a:ext cx="3611880" cy="1188720"/>
          </a:xfrm>
          <a:prstGeom prst="rect">
            <a:avLst/>
          </a:prstGeom>
          <a:solidFill>
            <a:srgbClr val="0F2A47"/>
          </a:solidFill>
          <a:ln w="12700">
            <a:solidFill>
              <a:srgbClr val="0F2A47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8" name="Shape 6"/>
          <p:cNvSpPr/>
          <p:nvPr/>
        </p:nvSpPr>
        <p:spPr>
          <a:xfrm>
            <a:off x="640080" y="3703320"/>
            <a:ext cx="3611880" cy="2788920"/>
          </a:xfrm>
          <a:prstGeom prst="rect">
            <a:avLst/>
          </a:prstGeom>
          <a:solidFill>
            <a:srgbClr val="F7F2EA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9" name="Text 7"/>
          <p:cNvSpPr/>
          <p:nvPr/>
        </p:nvSpPr>
        <p:spPr>
          <a:xfrm>
            <a:off x="868680" y="2651760"/>
            <a:ext cx="31546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600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PHASE 1</a:t>
            </a:r>
            <a:endParaRPr lang="en-US" sz="1100" dirty="0"/>
          </a:p>
        </p:txBody>
      </p:sp>
      <p:sp>
        <p:nvSpPr>
          <p:cNvPr id="10" name="Text 8"/>
          <p:cNvSpPr/>
          <p:nvPr/>
        </p:nvSpPr>
        <p:spPr>
          <a:xfrm>
            <a:off x="868680" y="2898648"/>
            <a:ext cx="31546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C9D3D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2026 · Year One</a:t>
            </a:r>
            <a:endParaRPr lang="en-US" sz="1100" dirty="0"/>
          </a:p>
        </p:txBody>
      </p:sp>
      <p:sp>
        <p:nvSpPr>
          <p:cNvPr id="11" name="Text 9"/>
          <p:cNvSpPr/>
          <p:nvPr/>
        </p:nvSpPr>
        <p:spPr>
          <a:xfrm>
            <a:off x="868680" y="3200400"/>
            <a:ext cx="31546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Anchor &amp; Prove</a:t>
            </a:r>
            <a:endParaRPr lang="en-US" sz="1700" dirty="0"/>
          </a:p>
        </p:txBody>
      </p:sp>
      <p:sp>
        <p:nvSpPr>
          <p:cNvPr id="12" name="Text 10"/>
          <p:cNvSpPr/>
          <p:nvPr/>
        </p:nvSpPr>
        <p:spPr>
          <a:xfrm>
            <a:off x="868680" y="3794760"/>
            <a:ext cx="31546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EA582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5 stores</a:t>
            </a:r>
            <a:endParaRPr lang="en-US" sz="2400" dirty="0"/>
          </a:p>
        </p:txBody>
      </p:sp>
      <p:sp>
        <p:nvSpPr>
          <p:cNvPr id="13" name="Text 11"/>
          <p:cNvSpPr/>
          <p:nvPr/>
        </p:nvSpPr>
        <p:spPr>
          <a:xfrm>
            <a:off x="868680" y="4297680"/>
            <a:ext cx="31546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kern="0" spc="300" dirty="0">
                <a:solidFill>
                  <a:srgbClr val="7A869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Network target</a:t>
            </a:r>
            <a:endParaRPr lang="en-US" sz="900" dirty="0"/>
          </a:p>
        </p:txBody>
      </p:sp>
      <p:sp>
        <p:nvSpPr>
          <p:cNvPr id="14" name="Text 12"/>
          <p:cNvSpPr/>
          <p:nvPr/>
        </p:nvSpPr>
        <p:spPr>
          <a:xfrm>
            <a:off x="868680" y="4572000"/>
            <a:ext cx="31546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300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KEY GEOGRAPHIES</a:t>
            </a:r>
            <a:endParaRPr lang="en-US" sz="900" dirty="0"/>
          </a:p>
        </p:txBody>
      </p:sp>
      <p:sp>
        <p:nvSpPr>
          <p:cNvPr id="15" name="Text 13"/>
          <p:cNvSpPr/>
          <p:nvPr/>
        </p:nvSpPr>
        <p:spPr>
          <a:xfrm>
            <a:off x="1005840" y="4800600"/>
            <a:ext cx="30175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100"/>
              </a:spcAft>
              <a:buSzPct val="100000"/>
              <a:buChar char="■"/>
            </a:pPr>
            <a:r>
              <a:rPr lang="en-US" sz="950" dirty="0">
                <a:solidFill>
                  <a:srgbClr val="1C2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Durgapur (flagship)</a:t>
            </a:r>
            <a:endParaRPr lang="en-US" sz="950" dirty="0"/>
          </a:p>
          <a:p>
            <a:pPr marL="342900" indent="-342900">
              <a:spcAft>
                <a:spcPts val="100"/>
              </a:spcAft>
              <a:buSzPct val="100000"/>
              <a:buChar char="■"/>
            </a:pPr>
            <a:r>
              <a:rPr lang="en-US" sz="950" dirty="0">
                <a:solidFill>
                  <a:srgbClr val="1C2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Asansol</a:t>
            </a:r>
            <a:endParaRPr lang="en-US" sz="950" dirty="0"/>
          </a:p>
          <a:p>
            <a:pPr marL="342900" indent="-342900">
              <a:spcAft>
                <a:spcPts val="100"/>
              </a:spcAft>
              <a:buSzPct val="100000"/>
              <a:buChar char="■"/>
            </a:pPr>
            <a:r>
              <a:rPr lang="en-US" sz="950" dirty="0">
                <a:solidFill>
                  <a:srgbClr val="1C2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Bardhaman town</a:t>
            </a:r>
            <a:endParaRPr lang="en-US" sz="950" dirty="0"/>
          </a:p>
          <a:p>
            <a:pPr marL="342900" indent="-342900">
              <a:spcAft>
                <a:spcPts val="100"/>
              </a:spcAft>
              <a:buSzPct val="100000"/>
              <a:buChar char="■"/>
            </a:pPr>
            <a:r>
              <a:rPr lang="en-US" sz="950" dirty="0">
                <a:solidFill>
                  <a:srgbClr val="1C2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Raniganj</a:t>
            </a:r>
            <a:endParaRPr lang="en-US" sz="950" dirty="0"/>
          </a:p>
          <a:p>
            <a:pPr marL="342900" indent="-342900">
              <a:spcAft>
                <a:spcPts val="100"/>
              </a:spcAft>
              <a:buSzPct val="100000"/>
              <a:buChar char="■"/>
            </a:pPr>
            <a:r>
              <a:rPr lang="en-US" sz="950" dirty="0">
                <a:solidFill>
                  <a:srgbClr val="1C2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Andal</a:t>
            </a:r>
            <a:endParaRPr lang="en-US" sz="950" dirty="0"/>
          </a:p>
        </p:txBody>
      </p:sp>
      <p:sp>
        <p:nvSpPr>
          <p:cNvPr id="16" name="Text 14"/>
          <p:cNvSpPr/>
          <p:nvPr/>
        </p:nvSpPr>
        <p:spPr>
          <a:xfrm>
            <a:off x="868680" y="5852160"/>
            <a:ext cx="31546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25000"/>
              </a:lnSpc>
              <a:buNone/>
            </a:pPr>
            <a:r>
              <a:rPr lang="en-US" sz="900" i="1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Establish unit economics, refine SOPs, build the regional vendor network, validate the technology stack at scale.</a:t>
            </a:r>
            <a:endParaRPr lang="en-US" sz="900" dirty="0"/>
          </a:p>
        </p:txBody>
      </p:sp>
      <p:sp>
        <p:nvSpPr>
          <p:cNvPr id="17" name="Shape 15"/>
          <p:cNvSpPr/>
          <p:nvPr/>
        </p:nvSpPr>
        <p:spPr>
          <a:xfrm>
            <a:off x="4416552" y="2514600"/>
            <a:ext cx="3611880" cy="1188720"/>
          </a:xfrm>
          <a:prstGeom prst="rect">
            <a:avLst/>
          </a:prstGeom>
          <a:solidFill>
            <a:srgbClr val="0F2A47"/>
          </a:solidFill>
          <a:ln w="12700">
            <a:solidFill>
              <a:srgbClr val="0F2A47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8" name="Shape 16"/>
          <p:cNvSpPr/>
          <p:nvPr/>
        </p:nvSpPr>
        <p:spPr>
          <a:xfrm>
            <a:off x="4416552" y="3703320"/>
            <a:ext cx="3611880" cy="2788920"/>
          </a:xfrm>
          <a:prstGeom prst="rect">
            <a:avLst/>
          </a:prstGeom>
          <a:solidFill>
            <a:srgbClr val="F7F2EA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9" name="Text 17"/>
          <p:cNvSpPr/>
          <p:nvPr/>
        </p:nvSpPr>
        <p:spPr>
          <a:xfrm>
            <a:off x="4645152" y="2651760"/>
            <a:ext cx="31546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600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PHASE 2</a:t>
            </a:r>
            <a:endParaRPr lang="en-US" sz="1100" dirty="0"/>
          </a:p>
        </p:txBody>
      </p:sp>
      <p:sp>
        <p:nvSpPr>
          <p:cNvPr id="20" name="Text 18"/>
          <p:cNvSpPr/>
          <p:nvPr/>
        </p:nvSpPr>
        <p:spPr>
          <a:xfrm>
            <a:off x="4645152" y="2898648"/>
            <a:ext cx="31546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C9D3D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2027 · Year Two</a:t>
            </a:r>
            <a:endParaRPr lang="en-US" sz="1100" dirty="0"/>
          </a:p>
        </p:txBody>
      </p:sp>
      <p:sp>
        <p:nvSpPr>
          <p:cNvPr id="21" name="Text 19"/>
          <p:cNvSpPr/>
          <p:nvPr/>
        </p:nvSpPr>
        <p:spPr>
          <a:xfrm>
            <a:off x="4645152" y="3200400"/>
            <a:ext cx="31546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Industrial Belt</a:t>
            </a:r>
            <a:endParaRPr lang="en-US" sz="1700" dirty="0"/>
          </a:p>
        </p:txBody>
      </p:sp>
      <p:sp>
        <p:nvSpPr>
          <p:cNvPr id="22" name="Text 20"/>
          <p:cNvSpPr/>
          <p:nvPr/>
        </p:nvSpPr>
        <p:spPr>
          <a:xfrm>
            <a:off x="4645152" y="3794760"/>
            <a:ext cx="31546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EA582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20 stores</a:t>
            </a:r>
            <a:endParaRPr lang="en-US" sz="2400" dirty="0"/>
          </a:p>
        </p:txBody>
      </p:sp>
      <p:sp>
        <p:nvSpPr>
          <p:cNvPr id="23" name="Text 21"/>
          <p:cNvSpPr/>
          <p:nvPr/>
        </p:nvSpPr>
        <p:spPr>
          <a:xfrm>
            <a:off x="4645152" y="4297680"/>
            <a:ext cx="31546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kern="0" spc="300" dirty="0">
                <a:solidFill>
                  <a:srgbClr val="7A869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Network target</a:t>
            </a:r>
            <a:endParaRPr lang="en-US" sz="900" dirty="0"/>
          </a:p>
        </p:txBody>
      </p:sp>
      <p:sp>
        <p:nvSpPr>
          <p:cNvPr id="24" name="Text 22"/>
          <p:cNvSpPr/>
          <p:nvPr/>
        </p:nvSpPr>
        <p:spPr>
          <a:xfrm>
            <a:off x="4645152" y="4572000"/>
            <a:ext cx="31546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300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KEY GEOGRAPHIES</a:t>
            </a:r>
            <a:endParaRPr lang="en-US" sz="900" dirty="0"/>
          </a:p>
        </p:txBody>
      </p:sp>
      <p:sp>
        <p:nvSpPr>
          <p:cNvPr id="25" name="Text 23"/>
          <p:cNvSpPr/>
          <p:nvPr/>
        </p:nvSpPr>
        <p:spPr>
          <a:xfrm>
            <a:off x="4782312" y="4800600"/>
            <a:ext cx="30175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100"/>
              </a:spcAft>
              <a:buSzPct val="100000"/>
              <a:buChar char="■"/>
            </a:pPr>
            <a:r>
              <a:rPr lang="en-US" sz="950" dirty="0">
                <a:solidFill>
                  <a:srgbClr val="1C2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Durgapur–Asansol corridor</a:t>
            </a:r>
            <a:endParaRPr lang="en-US" sz="950" dirty="0"/>
          </a:p>
          <a:p>
            <a:pPr marL="342900" indent="-342900">
              <a:spcAft>
                <a:spcPts val="100"/>
              </a:spcAft>
              <a:buSzPct val="100000"/>
              <a:buChar char="■"/>
            </a:pPr>
            <a:r>
              <a:rPr lang="en-US" sz="950" dirty="0">
                <a:solidFill>
                  <a:srgbClr val="1C2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Howrah &amp; Hooghly</a:t>
            </a:r>
            <a:endParaRPr lang="en-US" sz="950" dirty="0"/>
          </a:p>
          <a:p>
            <a:pPr marL="342900" indent="-342900">
              <a:spcAft>
                <a:spcPts val="100"/>
              </a:spcAft>
              <a:buSzPct val="100000"/>
              <a:buChar char="■"/>
            </a:pPr>
            <a:r>
              <a:rPr lang="en-US" sz="950" dirty="0">
                <a:solidFill>
                  <a:srgbClr val="1C2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Bankura</a:t>
            </a:r>
            <a:endParaRPr lang="en-US" sz="950" dirty="0"/>
          </a:p>
          <a:p>
            <a:pPr marL="342900" indent="-342900">
              <a:spcAft>
                <a:spcPts val="100"/>
              </a:spcAft>
              <a:buSzPct val="100000"/>
              <a:buChar char="■"/>
            </a:pPr>
            <a:r>
              <a:rPr lang="en-US" sz="950" dirty="0">
                <a:solidFill>
                  <a:srgbClr val="1C2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Purulia</a:t>
            </a:r>
            <a:endParaRPr lang="en-US" sz="950" dirty="0"/>
          </a:p>
          <a:p>
            <a:pPr marL="342900" indent="-342900">
              <a:spcAft>
                <a:spcPts val="100"/>
              </a:spcAft>
              <a:buSzPct val="100000"/>
              <a:buChar char="■"/>
            </a:pPr>
            <a:r>
              <a:rPr lang="en-US" sz="950" dirty="0">
                <a:solidFill>
                  <a:srgbClr val="1C2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Birbhum (Bolpur, Suri)</a:t>
            </a:r>
            <a:endParaRPr lang="en-US" sz="950" dirty="0"/>
          </a:p>
        </p:txBody>
      </p:sp>
      <p:sp>
        <p:nvSpPr>
          <p:cNvPr id="26" name="Text 24"/>
          <p:cNvSpPr/>
          <p:nvPr/>
        </p:nvSpPr>
        <p:spPr>
          <a:xfrm>
            <a:off x="4645152" y="5852160"/>
            <a:ext cx="31546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25000"/>
              </a:lnSpc>
              <a:buNone/>
            </a:pPr>
            <a:r>
              <a:rPr lang="en-US" sz="900" i="1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Open the FOFO pipeline. Densify the western industrial belt and begin entry into adjacent districts.</a:t>
            </a:r>
            <a:endParaRPr lang="en-US" sz="900" dirty="0"/>
          </a:p>
        </p:txBody>
      </p:sp>
      <p:sp>
        <p:nvSpPr>
          <p:cNvPr id="27" name="Shape 25"/>
          <p:cNvSpPr/>
          <p:nvPr/>
        </p:nvSpPr>
        <p:spPr>
          <a:xfrm>
            <a:off x="8193024" y="2514600"/>
            <a:ext cx="3611880" cy="1188720"/>
          </a:xfrm>
          <a:prstGeom prst="rect">
            <a:avLst/>
          </a:prstGeom>
          <a:solidFill>
            <a:srgbClr val="0F2A47"/>
          </a:solidFill>
          <a:ln w="12700">
            <a:solidFill>
              <a:srgbClr val="0F2A47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28" name="Shape 26"/>
          <p:cNvSpPr/>
          <p:nvPr/>
        </p:nvSpPr>
        <p:spPr>
          <a:xfrm>
            <a:off x="8193024" y="3703320"/>
            <a:ext cx="3611880" cy="2788920"/>
          </a:xfrm>
          <a:prstGeom prst="rect">
            <a:avLst/>
          </a:prstGeom>
          <a:solidFill>
            <a:srgbClr val="F7F2EA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29" name="Text 27"/>
          <p:cNvSpPr/>
          <p:nvPr/>
        </p:nvSpPr>
        <p:spPr>
          <a:xfrm>
            <a:off x="8421624" y="2651760"/>
            <a:ext cx="31546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600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PHASE 3</a:t>
            </a:r>
            <a:endParaRPr lang="en-US" sz="1100" dirty="0"/>
          </a:p>
        </p:txBody>
      </p:sp>
      <p:sp>
        <p:nvSpPr>
          <p:cNvPr id="30" name="Text 28"/>
          <p:cNvSpPr/>
          <p:nvPr/>
        </p:nvSpPr>
        <p:spPr>
          <a:xfrm>
            <a:off x="8421624" y="2898648"/>
            <a:ext cx="3154680" cy="2743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dirty="0">
                <a:solidFill>
                  <a:srgbClr val="C9D3D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2028+ · Statewide</a:t>
            </a:r>
            <a:endParaRPr lang="en-US" sz="1100" dirty="0"/>
          </a:p>
        </p:txBody>
      </p:sp>
      <p:sp>
        <p:nvSpPr>
          <p:cNvPr id="31" name="Text 29"/>
          <p:cNvSpPr/>
          <p:nvPr/>
        </p:nvSpPr>
        <p:spPr>
          <a:xfrm>
            <a:off x="8421624" y="3200400"/>
            <a:ext cx="315468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7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Full Coverage</a:t>
            </a:r>
            <a:endParaRPr lang="en-US" sz="1700" dirty="0"/>
          </a:p>
        </p:txBody>
      </p:sp>
      <p:sp>
        <p:nvSpPr>
          <p:cNvPr id="32" name="Text 30"/>
          <p:cNvSpPr/>
          <p:nvPr/>
        </p:nvSpPr>
        <p:spPr>
          <a:xfrm>
            <a:off x="8421624" y="3794760"/>
            <a:ext cx="3154680" cy="50292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2400" b="1" dirty="0">
                <a:solidFill>
                  <a:srgbClr val="EA5826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50+ stores</a:t>
            </a:r>
            <a:endParaRPr lang="en-US" sz="2400" dirty="0"/>
          </a:p>
        </p:txBody>
      </p:sp>
      <p:sp>
        <p:nvSpPr>
          <p:cNvPr id="33" name="Text 31"/>
          <p:cNvSpPr/>
          <p:nvPr/>
        </p:nvSpPr>
        <p:spPr>
          <a:xfrm>
            <a:off x="8421624" y="4297680"/>
            <a:ext cx="31546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kern="0" spc="300" dirty="0">
                <a:solidFill>
                  <a:srgbClr val="7A869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Network target</a:t>
            </a:r>
            <a:endParaRPr lang="en-US" sz="900" dirty="0"/>
          </a:p>
        </p:txBody>
      </p:sp>
      <p:sp>
        <p:nvSpPr>
          <p:cNvPr id="34" name="Text 32"/>
          <p:cNvSpPr/>
          <p:nvPr/>
        </p:nvSpPr>
        <p:spPr>
          <a:xfrm>
            <a:off x="8421624" y="4572000"/>
            <a:ext cx="3154680" cy="2286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b="1" kern="0" spc="300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KEY GEOGRAPHIES</a:t>
            </a:r>
            <a:endParaRPr lang="en-US" sz="900" dirty="0"/>
          </a:p>
        </p:txBody>
      </p:sp>
      <p:sp>
        <p:nvSpPr>
          <p:cNvPr id="35" name="Text 33"/>
          <p:cNvSpPr/>
          <p:nvPr/>
        </p:nvSpPr>
        <p:spPr>
          <a:xfrm>
            <a:off x="8558784" y="4800600"/>
            <a:ext cx="3017520" cy="91440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342900" indent="-342900">
              <a:spcAft>
                <a:spcPts val="100"/>
              </a:spcAft>
              <a:buSzPct val="100000"/>
              <a:buChar char="■"/>
            </a:pPr>
            <a:r>
              <a:rPr lang="en-US" sz="950" dirty="0">
                <a:solidFill>
                  <a:srgbClr val="1C2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North Bengal (Siliguri, Jalpaiguri)</a:t>
            </a:r>
            <a:endParaRPr lang="en-US" sz="950" dirty="0"/>
          </a:p>
          <a:p>
            <a:pPr marL="342900" indent="-342900">
              <a:spcAft>
                <a:spcPts val="100"/>
              </a:spcAft>
              <a:buSzPct val="100000"/>
              <a:buChar char="■"/>
            </a:pPr>
            <a:r>
              <a:rPr lang="en-US" sz="950" dirty="0">
                <a:solidFill>
                  <a:srgbClr val="1C2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South Bengal (Kharagpur, Midnapore)</a:t>
            </a:r>
            <a:endParaRPr lang="en-US" sz="950" dirty="0"/>
          </a:p>
          <a:p>
            <a:pPr marL="342900" indent="-342900">
              <a:spcAft>
                <a:spcPts val="100"/>
              </a:spcAft>
              <a:buSzPct val="100000"/>
              <a:buChar char="■"/>
            </a:pPr>
            <a:r>
              <a:rPr lang="en-US" sz="950" dirty="0">
                <a:solidFill>
                  <a:srgbClr val="1C2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Murshidabad, Malda</a:t>
            </a:r>
            <a:endParaRPr lang="en-US" sz="950" dirty="0"/>
          </a:p>
          <a:p>
            <a:pPr marL="342900" indent="-342900">
              <a:spcAft>
                <a:spcPts val="100"/>
              </a:spcAft>
              <a:buSzPct val="100000"/>
              <a:buChar char="■"/>
            </a:pPr>
            <a:r>
              <a:rPr lang="en-US" sz="950" dirty="0">
                <a:solidFill>
                  <a:srgbClr val="1C2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24-Parganas (excl. metro Kolkata)</a:t>
            </a:r>
            <a:endParaRPr lang="en-US" sz="950" dirty="0"/>
          </a:p>
          <a:p>
            <a:pPr marL="342900" indent="-342900">
              <a:spcAft>
                <a:spcPts val="100"/>
              </a:spcAft>
              <a:buSzPct val="100000"/>
              <a:buChar char="■"/>
            </a:pPr>
            <a:r>
              <a:rPr lang="en-US" sz="950" dirty="0">
                <a:solidFill>
                  <a:srgbClr val="1C2A3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Cooch Behar, Alipurduar</a:t>
            </a:r>
            <a:endParaRPr lang="en-US" sz="950" dirty="0"/>
          </a:p>
        </p:txBody>
      </p:sp>
      <p:sp>
        <p:nvSpPr>
          <p:cNvPr id="36" name="Text 34"/>
          <p:cNvSpPr/>
          <p:nvPr/>
        </p:nvSpPr>
        <p:spPr>
          <a:xfrm>
            <a:off x="8421624" y="5852160"/>
            <a:ext cx="31546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>
              <a:lnSpc>
                <a:spcPct val="125000"/>
              </a:lnSpc>
              <a:buNone/>
            </a:pPr>
            <a:r>
              <a:rPr lang="en-US" sz="900" i="1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Statewide footprint with city clusters of multiple hubs. Brand becomes the default quick-commerce option outside Kolkata.</a:t>
            </a:r>
            <a:endParaRPr lang="en-US" sz="900" dirty="0"/>
          </a:p>
        </p:txBody>
      </p:sp>
      <p:sp>
        <p:nvSpPr>
          <p:cNvPr id="37" name="Shape 35"/>
          <p:cNvSpPr/>
          <p:nvPr/>
        </p:nvSpPr>
        <p:spPr>
          <a:xfrm>
            <a:off x="0" y="6537960"/>
            <a:ext cx="12161520" cy="320040"/>
          </a:xfrm>
          <a:prstGeom prst="rect">
            <a:avLst/>
          </a:prstGeom>
          <a:solidFill>
            <a:srgbClr val="0F2A47"/>
          </a:solidFill>
          <a:ln w="12700">
            <a:solidFill>
              <a:srgbClr val="0F2A47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38" name="Text 36"/>
          <p:cNvSpPr/>
          <p:nvPr/>
        </p:nvSpPr>
        <p:spPr>
          <a:xfrm>
            <a:off x="457200" y="6537960"/>
            <a:ext cx="9601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SHOP RIGHTEPAY CORPORATION LIMITED   |   Retail &amp; Wholesale Trading House   |   Gopalpur, Durgapur, West Bengal</a:t>
            </a:r>
            <a:endParaRPr lang="en-US" sz="900" dirty="0"/>
          </a:p>
        </p:txBody>
      </p:sp>
      <p:sp>
        <p:nvSpPr>
          <p:cNvPr id="39" name="Text 37"/>
          <p:cNvSpPr/>
          <p:nvPr/>
        </p:nvSpPr>
        <p:spPr>
          <a:xfrm>
            <a:off x="11338560" y="6537960"/>
            <a:ext cx="3657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b="1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23</a:t>
            </a:r>
            <a:endParaRPr lang="en-US" sz="1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Tm="1424">
        <p:circle/>
      </p:transition>
    </mc:Choice>
    <mc:Fallback xmlns="">
      <p:transition spd="slow" advTm="1424">
        <p:circl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4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3" name="Text 1"/>
          <p:cNvSpPr/>
          <p:nvPr/>
        </p:nvSpPr>
        <p:spPr>
          <a:xfrm>
            <a:off x="640080" y="411480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600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23  ·  THE PARTNERSHIP CASE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640080" y="713232"/>
            <a:ext cx="109728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Why Partner With Rightepay</a:t>
            </a:r>
            <a:endParaRPr lang="en-US" sz="3200" dirty="0"/>
          </a:p>
        </p:txBody>
      </p:sp>
      <p:sp>
        <p:nvSpPr>
          <p:cNvPr id="5" name="Shape 3"/>
          <p:cNvSpPr/>
          <p:nvPr/>
        </p:nvSpPr>
        <p:spPr>
          <a:xfrm>
            <a:off x="640080" y="1554480"/>
            <a:ext cx="548640" cy="4572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6" name="Shape 4"/>
          <p:cNvSpPr/>
          <p:nvPr/>
        </p:nvSpPr>
        <p:spPr>
          <a:xfrm>
            <a:off x="640080" y="1828800"/>
            <a:ext cx="3611880" cy="1783080"/>
          </a:xfrm>
          <a:prstGeom prst="rect">
            <a:avLst/>
          </a:prstGeom>
          <a:solidFill>
            <a:srgbClr val="FFFFFF"/>
          </a:solidFill>
          <a:ln w="12700">
            <a:solidFill>
              <a:srgbClr val="E5DCD0"/>
            </a:solidFill>
            <a:prstDash val="solid"/>
          </a:ln>
          <a:effectLst>
            <a:outerShdw blurRad="101600" dist="12700" dir="5400000" algn="bl" rotWithShape="0">
              <a:srgbClr val="000000">
                <a:alpha val="5000"/>
              </a:srgbClr>
            </a:outerShdw>
          </a:effectLst>
        </p:spPr>
        <p:txBody>
          <a:bodyPr/>
          <a:lstStyle/>
          <a:p>
            <a:endParaRPr lang="en-IN"/>
          </a:p>
        </p:txBody>
      </p:sp>
      <p:sp>
        <p:nvSpPr>
          <p:cNvPr id="7" name="Shape 5"/>
          <p:cNvSpPr/>
          <p:nvPr/>
        </p:nvSpPr>
        <p:spPr>
          <a:xfrm>
            <a:off x="640080" y="1828800"/>
            <a:ext cx="3611880" cy="54864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8" name="Shape 6"/>
          <p:cNvSpPr/>
          <p:nvPr/>
        </p:nvSpPr>
        <p:spPr>
          <a:xfrm>
            <a:off x="914400" y="2121408"/>
            <a:ext cx="640080" cy="640080"/>
          </a:xfrm>
          <a:prstGeom prst="ellipse">
            <a:avLst/>
          </a:prstGeom>
          <a:solidFill>
            <a:srgbClr val="F7F2EA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pic>
        <p:nvPicPr>
          <p:cNvPr id="9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51560" y="2258568"/>
            <a:ext cx="365760" cy="365760"/>
          </a:xfrm>
          <a:prstGeom prst="rect">
            <a:avLst/>
          </a:prstGeom>
        </p:spPr>
      </p:pic>
      <p:sp>
        <p:nvSpPr>
          <p:cNvPr id="10" name="Text 7"/>
          <p:cNvSpPr/>
          <p:nvPr/>
        </p:nvSpPr>
        <p:spPr>
          <a:xfrm>
            <a:off x="1691640" y="2121408"/>
            <a:ext cx="24231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 Compliant Public Limited Brand</a:t>
            </a:r>
            <a:endParaRPr lang="en-US" sz="1350" dirty="0"/>
          </a:p>
        </p:txBody>
      </p:sp>
      <p:sp>
        <p:nvSpPr>
          <p:cNvPr id="11" name="Text 8"/>
          <p:cNvSpPr/>
          <p:nvPr/>
        </p:nvSpPr>
        <p:spPr>
          <a:xfrm>
            <a:off x="1691640" y="2542032"/>
            <a:ext cx="2423160" cy="9784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00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Backed by an active, RoC-compliant public limited company with valid GST, PAN, and Udyam credentials — not a private re-seller.</a:t>
            </a:r>
            <a:endParaRPr lang="en-US" sz="1000" dirty="0"/>
          </a:p>
        </p:txBody>
      </p:sp>
      <p:sp>
        <p:nvSpPr>
          <p:cNvPr id="12" name="Shape 9"/>
          <p:cNvSpPr/>
          <p:nvPr/>
        </p:nvSpPr>
        <p:spPr>
          <a:xfrm>
            <a:off x="4416552" y="1828800"/>
            <a:ext cx="3611880" cy="1783080"/>
          </a:xfrm>
          <a:prstGeom prst="rect">
            <a:avLst/>
          </a:prstGeom>
          <a:solidFill>
            <a:srgbClr val="FFFFFF"/>
          </a:solidFill>
          <a:ln w="12700">
            <a:solidFill>
              <a:srgbClr val="E5DCD0"/>
            </a:solidFill>
            <a:prstDash val="solid"/>
          </a:ln>
          <a:effectLst>
            <a:outerShdw blurRad="101600" dist="12700" dir="5400000" algn="bl" rotWithShape="0">
              <a:srgbClr val="000000">
                <a:alpha val="5000"/>
              </a:srgbClr>
            </a:outerShdw>
          </a:effectLst>
        </p:spPr>
        <p:txBody>
          <a:bodyPr/>
          <a:lstStyle/>
          <a:p>
            <a:endParaRPr lang="en-IN"/>
          </a:p>
        </p:txBody>
      </p:sp>
      <p:sp>
        <p:nvSpPr>
          <p:cNvPr id="13" name="Shape 10"/>
          <p:cNvSpPr/>
          <p:nvPr/>
        </p:nvSpPr>
        <p:spPr>
          <a:xfrm>
            <a:off x="4416552" y="1828800"/>
            <a:ext cx="3611880" cy="54864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4" name="Shape 11"/>
          <p:cNvSpPr/>
          <p:nvPr/>
        </p:nvSpPr>
        <p:spPr>
          <a:xfrm>
            <a:off x="4690872" y="2121408"/>
            <a:ext cx="640080" cy="640080"/>
          </a:xfrm>
          <a:prstGeom prst="ellipse">
            <a:avLst/>
          </a:prstGeom>
          <a:solidFill>
            <a:srgbClr val="F7F2EA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pic>
        <p:nvPicPr>
          <p:cNvPr id="1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28032" y="2258568"/>
            <a:ext cx="365760" cy="365760"/>
          </a:xfrm>
          <a:prstGeom prst="rect">
            <a:avLst/>
          </a:prstGeom>
        </p:spPr>
      </p:pic>
      <p:sp>
        <p:nvSpPr>
          <p:cNvPr id="16" name="Text 12"/>
          <p:cNvSpPr/>
          <p:nvPr/>
        </p:nvSpPr>
        <p:spPr>
          <a:xfrm>
            <a:off x="5468112" y="2121408"/>
            <a:ext cx="24231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Owned, Updated Technology</a:t>
            </a:r>
            <a:endParaRPr lang="en-US" sz="1350" dirty="0"/>
          </a:p>
        </p:txBody>
      </p:sp>
      <p:sp>
        <p:nvSpPr>
          <p:cNvPr id="17" name="Text 13"/>
          <p:cNvSpPr/>
          <p:nvPr/>
        </p:nvSpPr>
        <p:spPr>
          <a:xfrm>
            <a:off x="5468112" y="2542032"/>
            <a:ext cx="2423160" cy="9784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00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You don't lease a third-party storefront. The platform is ours — and so are the road-map, the bug-fixes, and the upgrades.</a:t>
            </a:r>
            <a:endParaRPr lang="en-US" sz="1000" dirty="0"/>
          </a:p>
        </p:txBody>
      </p:sp>
      <p:sp>
        <p:nvSpPr>
          <p:cNvPr id="18" name="Shape 14"/>
          <p:cNvSpPr/>
          <p:nvPr/>
        </p:nvSpPr>
        <p:spPr>
          <a:xfrm>
            <a:off x="8193024" y="1828800"/>
            <a:ext cx="3611880" cy="1783080"/>
          </a:xfrm>
          <a:prstGeom prst="rect">
            <a:avLst/>
          </a:prstGeom>
          <a:solidFill>
            <a:srgbClr val="FFFFFF"/>
          </a:solidFill>
          <a:ln w="12700">
            <a:solidFill>
              <a:srgbClr val="E5DCD0"/>
            </a:solidFill>
            <a:prstDash val="solid"/>
          </a:ln>
          <a:effectLst>
            <a:outerShdw blurRad="101600" dist="12700" dir="5400000" algn="bl" rotWithShape="0">
              <a:srgbClr val="000000">
                <a:alpha val="5000"/>
              </a:srgbClr>
            </a:outerShdw>
          </a:effectLst>
        </p:spPr>
        <p:txBody>
          <a:bodyPr/>
          <a:lstStyle/>
          <a:p>
            <a:endParaRPr lang="en-IN"/>
          </a:p>
        </p:txBody>
      </p:sp>
      <p:sp>
        <p:nvSpPr>
          <p:cNvPr id="19" name="Shape 15"/>
          <p:cNvSpPr/>
          <p:nvPr/>
        </p:nvSpPr>
        <p:spPr>
          <a:xfrm>
            <a:off x="8193024" y="1828800"/>
            <a:ext cx="3611880" cy="54864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20" name="Shape 16"/>
          <p:cNvSpPr/>
          <p:nvPr/>
        </p:nvSpPr>
        <p:spPr>
          <a:xfrm>
            <a:off x="8467344" y="2121408"/>
            <a:ext cx="640080" cy="640080"/>
          </a:xfrm>
          <a:prstGeom prst="ellipse">
            <a:avLst/>
          </a:prstGeom>
          <a:solidFill>
            <a:srgbClr val="F7F2EA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pic>
        <p:nvPicPr>
          <p:cNvPr id="21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604504" y="2258568"/>
            <a:ext cx="365760" cy="365760"/>
          </a:xfrm>
          <a:prstGeom prst="rect">
            <a:avLst/>
          </a:prstGeom>
        </p:spPr>
      </p:pic>
      <p:sp>
        <p:nvSpPr>
          <p:cNvPr id="22" name="Text 17"/>
          <p:cNvSpPr/>
          <p:nvPr/>
        </p:nvSpPr>
        <p:spPr>
          <a:xfrm>
            <a:off x="9244584" y="2121408"/>
            <a:ext cx="24231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Retail Operator, Not Just a Brand</a:t>
            </a:r>
            <a:endParaRPr lang="en-US" sz="1350" dirty="0"/>
          </a:p>
        </p:txBody>
      </p:sp>
      <p:sp>
        <p:nvSpPr>
          <p:cNvPr id="23" name="Text 18"/>
          <p:cNvSpPr/>
          <p:nvPr/>
        </p:nvSpPr>
        <p:spPr>
          <a:xfrm>
            <a:off x="9244584" y="2542032"/>
            <a:ext cx="2423160" cy="9784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00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 run the flagship store ourselves. Every SOP we hand you has been pressure-tested on our own floor in Durgapur.</a:t>
            </a:r>
            <a:endParaRPr lang="en-US" sz="1000" dirty="0"/>
          </a:p>
        </p:txBody>
      </p:sp>
      <p:sp>
        <p:nvSpPr>
          <p:cNvPr id="24" name="Shape 19"/>
          <p:cNvSpPr/>
          <p:nvPr/>
        </p:nvSpPr>
        <p:spPr>
          <a:xfrm>
            <a:off x="640080" y="3749040"/>
            <a:ext cx="3611880" cy="1783080"/>
          </a:xfrm>
          <a:prstGeom prst="rect">
            <a:avLst/>
          </a:prstGeom>
          <a:solidFill>
            <a:srgbClr val="FFFFFF"/>
          </a:solidFill>
          <a:ln w="12700">
            <a:solidFill>
              <a:srgbClr val="E5DCD0"/>
            </a:solidFill>
            <a:prstDash val="solid"/>
          </a:ln>
          <a:effectLst>
            <a:outerShdw blurRad="101600" dist="12700" dir="5400000" algn="bl" rotWithShape="0">
              <a:srgbClr val="000000">
                <a:alpha val="5000"/>
              </a:srgbClr>
            </a:outerShdw>
          </a:effectLst>
        </p:spPr>
        <p:txBody>
          <a:bodyPr/>
          <a:lstStyle/>
          <a:p>
            <a:endParaRPr lang="en-IN"/>
          </a:p>
        </p:txBody>
      </p:sp>
      <p:sp>
        <p:nvSpPr>
          <p:cNvPr id="25" name="Shape 20"/>
          <p:cNvSpPr/>
          <p:nvPr/>
        </p:nvSpPr>
        <p:spPr>
          <a:xfrm>
            <a:off x="640080" y="3749040"/>
            <a:ext cx="3611880" cy="54864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26" name="Shape 21"/>
          <p:cNvSpPr/>
          <p:nvPr/>
        </p:nvSpPr>
        <p:spPr>
          <a:xfrm>
            <a:off x="914400" y="4041648"/>
            <a:ext cx="640080" cy="640080"/>
          </a:xfrm>
          <a:prstGeom prst="ellipse">
            <a:avLst/>
          </a:prstGeom>
          <a:solidFill>
            <a:srgbClr val="F7F2EA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pic>
        <p:nvPicPr>
          <p:cNvPr id="27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1560" y="4178808"/>
            <a:ext cx="365760" cy="365760"/>
          </a:xfrm>
          <a:prstGeom prst="rect">
            <a:avLst/>
          </a:prstGeom>
        </p:spPr>
      </p:pic>
      <p:sp>
        <p:nvSpPr>
          <p:cNvPr id="28" name="Text 22"/>
          <p:cNvSpPr/>
          <p:nvPr/>
        </p:nvSpPr>
        <p:spPr>
          <a:xfrm>
            <a:off x="1691640" y="4041648"/>
            <a:ext cx="24231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Local Execution Advantage</a:t>
            </a:r>
            <a:endParaRPr lang="en-US" sz="1350" dirty="0"/>
          </a:p>
        </p:txBody>
      </p:sp>
      <p:sp>
        <p:nvSpPr>
          <p:cNvPr id="29" name="Text 23"/>
          <p:cNvSpPr/>
          <p:nvPr/>
        </p:nvSpPr>
        <p:spPr>
          <a:xfrm>
            <a:off x="1691640" y="4462272"/>
            <a:ext cx="2423160" cy="9784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00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Bengali-speaking support, regional vendor relationships, and a leadership team that lives in West Bengal — not on a Zoom call from Delhi.</a:t>
            </a:r>
            <a:endParaRPr lang="en-US" sz="1000" dirty="0"/>
          </a:p>
        </p:txBody>
      </p:sp>
      <p:sp>
        <p:nvSpPr>
          <p:cNvPr id="30" name="Shape 24"/>
          <p:cNvSpPr/>
          <p:nvPr/>
        </p:nvSpPr>
        <p:spPr>
          <a:xfrm>
            <a:off x="4416552" y="3749040"/>
            <a:ext cx="3611880" cy="1783080"/>
          </a:xfrm>
          <a:prstGeom prst="rect">
            <a:avLst/>
          </a:prstGeom>
          <a:solidFill>
            <a:srgbClr val="FFFFFF"/>
          </a:solidFill>
          <a:ln w="12700">
            <a:solidFill>
              <a:srgbClr val="E5DCD0"/>
            </a:solidFill>
            <a:prstDash val="solid"/>
          </a:ln>
          <a:effectLst>
            <a:outerShdw blurRad="101600" dist="12700" dir="5400000" algn="bl" rotWithShape="0">
              <a:srgbClr val="000000">
                <a:alpha val="5000"/>
              </a:srgbClr>
            </a:outerShdw>
          </a:effectLst>
        </p:spPr>
        <p:txBody>
          <a:bodyPr/>
          <a:lstStyle/>
          <a:p>
            <a:endParaRPr lang="en-IN"/>
          </a:p>
        </p:txBody>
      </p:sp>
      <p:sp>
        <p:nvSpPr>
          <p:cNvPr id="31" name="Shape 25"/>
          <p:cNvSpPr/>
          <p:nvPr/>
        </p:nvSpPr>
        <p:spPr>
          <a:xfrm>
            <a:off x="4416552" y="3749040"/>
            <a:ext cx="3611880" cy="54864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32" name="Shape 26"/>
          <p:cNvSpPr/>
          <p:nvPr/>
        </p:nvSpPr>
        <p:spPr>
          <a:xfrm>
            <a:off x="4690872" y="4041648"/>
            <a:ext cx="640080" cy="640080"/>
          </a:xfrm>
          <a:prstGeom prst="ellipse">
            <a:avLst/>
          </a:prstGeom>
          <a:solidFill>
            <a:srgbClr val="F7F2EA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pic>
        <p:nvPicPr>
          <p:cNvPr id="33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828032" y="4178808"/>
            <a:ext cx="365760" cy="365760"/>
          </a:xfrm>
          <a:prstGeom prst="rect">
            <a:avLst/>
          </a:prstGeom>
        </p:spPr>
      </p:pic>
      <p:sp>
        <p:nvSpPr>
          <p:cNvPr id="34" name="Text 27"/>
          <p:cNvSpPr/>
          <p:nvPr/>
        </p:nvSpPr>
        <p:spPr>
          <a:xfrm>
            <a:off x="5468112" y="4041648"/>
            <a:ext cx="24231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Speed to Market</a:t>
            </a:r>
            <a:endParaRPr lang="en-US" sz="1350" dirty="0"/>
          </a:p>
        </p:txBody>
      </p:sp>
      <p:sp>
        <p:nvSpPr>
          <p:cNvPr id="35" name="Text 28"/>
          <p:cNvSpPr/>
          <p:nvPr/>
        </p:nvSpPr>
        <p:spPr>
          <a:xfrm>
            <a:off x="5468112" y="4462272"/>
            <a:ext cx="2423160" cy="9784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00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Site to opening day in 60–90 days. Pre-negotiated supplier contracts and ready-to-deploy systems compress the launch curve.</a:t>
            </a:r>
            <a:endParaRPr lang="en-US" sz="1000" dirty="0"/>
          </a:p>
        </p:txBody>
      </p:sp>
      <p:sp>
        <p:nvSpPr>
          <p:cNvPr id="36" name="Shape 29"/>
          <p:cNvSpPr/>
          <p:nvPr/>
        </p:nvSpPr>
        <p:spPr>
          <a:xfrm>
            <a:off x="8193024" y="3749040"/>
            <a:ext cx="3611880" cy="1783080"/>
          </a:xfrm>
          <a:prstGeom prst="rect">
            <a:avLst/>
          </a:prstGeom>
          <a:solidFill>
            <a:srgbClr val="FFFFFF"/>
          </a:solidFill>
          <a:ln w="12700">
            <a:solidFill>
              <a:srgbClr val="E5DCD0"/>
            </a:solidFill>
            <a:prstDash val="solid"/>
          </a:ln>
          <a:effectLst>
            <a:outerShdw blurRad="101600" dist="12700" dir="5400000" algn="bl" rotWithShape="0">
              <a:srgbClr val="000000">
                <a:alpha val="5000"/>
              </a:srgbClr>
            </a:outerShdw>
          </a:effectLst>
        </p:spPr>
        <p:txBody>
          <a:bodyPr/>
          <a:lstStyle/>
          <a:p>
            <a:endParaRPr lang="en-IN"/>
          </a:p>
        </p:txBody>
      </p:sp>
      <p:sp>
        <p:nvSpPr>
          <p:cNvPr id="37" name="Shape 30"/>
          <p:cNvSpPr/>
          <p:nvPr/>
        </p:nvSpPr>
        <p:spPr>
          <a:xfrm>
            <a:off x="8193024" y="3749040"/>
            <a:ext cx="3611880" cy="54864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38" name="Shape 31"/>
          <p:cNvSpPr/>
          <p:nvPr/>
        </p:nvSpPr>
        <p:spPr>
          <a:xfrm>
            <a:off x="8467344" y="4041648"/>
            <a:ext cx="640080" cy="640080"/>
          </a:xfrm>
          <a:prstGeom prst="ellipse">
            <a:avLst/>
          </a:prstGeom>
          <a:solidFill>
            <a:srgbClr val="F7F2EA"/>
          </a:solidFill>
          <a:ln w="12700">
            <a:solidFill>
              <a:srgbClr val="E5DCD0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pic>
        <p:nvPicPr>
          <p:cNvPr id="39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604504" y="4178808"/>
            <a:ext cx="365760" cy="365760"/>
          </a:xfrm>
          <a:prstGeom prst="rect">
            <a:avLst/>
          </a:prstGeom>
        </p:spPr>
      </p:pic>
      <p:sp>
        <p:nvSpPr>
          <p:cNvPr id="40" name="Text 32"/>
          <p:cNvSpPr/>
          <p:nvPr/>
        </p:nvSpPr>
        <p:spPr>
          <a:xfrm>
            <a:off x="9244584" y="4041648"/>
            <a:ext cx="2423160" cy="41148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35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Aligned Incentives</a:t>
            </a:r>
            <a:endParaRPr lang="en-US" sz="1350" dirty="0"/>
          </a:p>
        </p:txBody>
      </p:sp>
      <p:sp>
        <p:nvSpPr>
          <p:cNvPr id="41" name="Text 33"/>
          <p:cNvSpPr/>
          <p:nvPr/>
        </p:nvSpPr>
        <p:spPr>
          <a:xfrm>
            <a:off x="9244584" y="4462272"/>
            <a:ext cx="2423160" cy="9784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00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Our royalty is success-linked. We earn meaningfully only when the franchisee's store earns meaningfully — that keeps us focused on your P&amp;L.</a:t>
            </a:r>
            <a:endParaRPr lang="en-US" sz="1000" dirty="0"/>
          </a:p>
        </p:txBody>
      </p:sp>
      <p:sp>
        <p:nvSpPr>
          <p:cNvPr id="42" name="Shape 34"/>
          <p:cNvSpPr/>
          <p:nvPr/>
        </p:nvSpPr>
        <p:spPr>
          <a:xfrm>
            <a:off x="640080" y="5715000"/>
            <a:ext cx="10881360" cy="594360"/>
          </a:xfrm>
          <a:prstGeom prst="rect">
            <a:avLst/>
          </a:prstGeom>
          <a:solidFill>
            <a:srgbClr val="0F2A47"/>
          </a:solidFill>
          <a:ln w="12700">
            <a:solidFill>
              <a:srgbClr val="0F2A47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43" name="Shape 35"/>
          <p:cNvSpPr/>
          <p:nvPr/>
        </p:nvSpPr>
        <p:spPr>
          <a:xfrm>
            <a:off x="640080" y="5715000"/>
            <a:ext cx="91440" cy="59436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44" name="Text 36"/>
          <p:cNvSpPr/>
          <p:nvPr/>
        </p:nvSpPr>
        <p:spPr>
          <a:xfrm>
            <a:off x="822960" y="5715000"/>
            <a:ext cx="10698480" cy="5943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4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OWN THE BRAND IN YOUR TOWN.   ·   APPLY TO BECOME A FRANCHISEE — DETAILS ON THE NEXT PAGE.</a:t>
            </a:r>
            <a:endParaRPr lang="en-US" sz="1200" dirty="0"/>
          </a:p>
        </p:txBody>
      </p:sp>
      <p:sp>
        <p:nvSpPr>
          <p:cNvPr id="45" name="Shape 37"/>
          <p:cNvSpPr/>
          <p:nvPr/>
        </p:nvSpPr>
        <p:spPr>
          <a:xfrm>
            <a:off x="0" y="6537960"/>
            <a:ext cx="12161520" cy="320040"/>
          </a:xfrm>
          <a:prstGeom prst="rect">
            <a:avLst/>
          </a:prstGeom>
          <a:solidFill>
            <a:srgbClr val="0F2A47"/>
          </a:solidFill>
          <a:ln w="12700">
            <a:solidFill>
              <a:srgbClr val="0F2A47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46" name="Text 38"/>
          <p:cNvSpPr/>
          <p:nvPr/>
        </p:nvSpPr>
        <p:spPr>
          <a:xfrm>
            <a:off x="457200" y="6537960"/>
            <a:ext cx="9601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SHOP RIGHTEPAY CORPORATION LIMITED   |   Retail &amp; Wholesale Trading House   |   Gopalpur, Durgapur, West Bengal</a:t>
            </a:r>
            <a:endParaRPr lang="en-US" sz="900" dirty="0"/>
          </a:p>
        </p:txBody>
      </p:sp>
      <p:sp>
        <p:nvSpPr>
          <p:cNvPr id="47" name="Text 39"/>
          <p:cNvSpPr/>
          <p:nvPr/>
        </p:nvSpPr>
        <p:spPr>
          <a:xfrm>
            <a:off x="11338560" y="6537960"/>
            <a:ext cx="3657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b="1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24</a:t>
            </a:r>
            <a:endParaRPr lang="en-US" sz="1000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02">
        <p14:prism isContent="1"/>
      </p:transition>
    </mc:Choice>
    <mc:Fallback xmlns="">
      <p:transition spd="slow" advTm="202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5"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164592" cy="685800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3" name="Text 1"/>
          <p:cNvSpPr/>
          <p:nvPr/>
        </p:nvSpPr>
        <p:spPr>
          <a:xfrm>
            <a:off x="640080" y="411480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600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24  ·  OUR JOURNEY</a:t>
            </a:r>
            <a:endParaRPr lang="en-US" sz="1100" dirty="0"/>
          </a:p>
        </p:txBody>
      </p:sp>
      <p:sp>
        <p:nvSpPr>
          <p:cNvPr id="4" name="Text 2"/>
          <p:cNvSpPr/>
          <p:nvPr/>
        </p:nvSpPr>
        <p:spPr>
          <a:xfrm>
            <a:off x="640080" y="713232"/>
            <a:ext cx="10972800" cy="7772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320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Key Milestones</a:t>
            </a:r>
            <a:endParaRPr lang="en-US" sz="3200" dirty="0"/>
          </a:p>
        </p:txBody>
      </p:sp>
      <p:sp>
        <p:nvSpPr>
          <p:cNvPr id="5" name="Shape 3"/>
          <p:cNvSpPr/>
          <p:nvPr/>
        </p:nvSpPr>
        <p:spPr>
          <a:xfrm>
            <a:off x="640080" y="1554480"/>
            <a:ext cx="548640" cy="4572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6" name="Text 4"/>
          <p:cNvSpPr/>
          <p:nvPr/>
        </p:nvSpPr>
        <p:spPr>
          <a:xfrm>
            <a:off x="640080" y="1828800"/>
            <a:ext cx="1088136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250" i="1" dirty="0">
                <a:solidFill>
                  <a:srgbClr val="7A869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From a 2011 incorporation to a 2026 multi-category retail destination — built step by step on the foundations of compliance, governance, and customer trust.</a:t>
            </a:r>
            <a:endParaRPr lang="en-US" sz="1250" dirty="0"/>
          </a:p>
        </p:txBody>
      </p:sp>
      <p:sp>
        <p:nvSpPr>
          <p:cNvPr id="7" name="Shape 5"/>
          <p:cNvSpPr/>
          <p:nvPr/>
        </p:nvSpPr>
        <p:spPr>
          <a:xfrm>
            <a:off x="1280160" y="3657600"/>
            <a:ext cx="9692640" cy="36576"/>
          </a:xfrm>
          <a:prstGeom prst="rect">
            <a:avLst/>
          </a:prstGeom>
          <a:solidFill>
            <a:srgbClr val="E5DCD0"/>
          </a:solidFill>
          <a:ln w="12700">
            <a:solidFill>
              <a:srgbClr val="E5DCD0"/>
            </a:solidFill>
            <a:prstDash val="solid"/>
          </a:ln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/>
          <a:lstStyle/>
          <a:p>
            <a:endParaRPr lang="en-IN"/>
          </a:p>
        </p:txBody>
      </p:sp>
      <p:sp>
        <p:nvSpPr>
          <p:cNvPr id="8" name="Shape 6"/>
          <p:cNvSpPr/>
          <p:nvPr/>
        </p:nvSpPr>
        <p:spPr>
          <a:xfrm>
            <a:off x="1170432" y="3566160"/>
            <a:ext cx="219456" cy="219456"/>
          </a:xfrm>
          <a:prstGeom prst="ellipse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9" name="Text 7"/>
          <p:cNvSpPr/>
          <p:nvPr/>
        </p:nvSpPr>
        <p:spPr>
          <a:xfrm>
            <a:off x="640080" y="2697480"/>
            <a:ext cx="12801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2011</a:t>
            </a:r>
            <a:endParaRPr lang="en-US" sz="1800" dirty="0"/>
          </a:p>
        </p:txBody>
      </p:sp>
      <p:sp>
        <p:nvSpPr>
          <p:cNvPr id="10" name="Text 8"/>
          <p:cNvSpPr/>
          <p:nvPr/>
        </p:nvSpPr>
        <p:spPr>
          <a:xfrm>
            <a:off x="411480" y="3886200"/>
            <a:ext cx="17373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b="1" kern="0" spc="200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Incorporated</a:t>
            </a:r>
            <a:endParaRPr lang="en-US" sz="1150" dirty="0"/>
          </a:p>
        </p:txBody>
      </p:sp>
      <p:sp>
        <p:nvSpPr>
          <p:cNvPr id="11" name="Text 9"/>
          <p:cNvSpPr/>
          <p:nvPr/>
        </p:nvSpPr>
        <p:spPr>
          <a:xfrm>
            <a:off x="411480" y="4297680"/>
            <a:ext cx="173736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30000"/>
              </a:lnSpc>
              <a:buNone/>
            </a:pPr>
            <a:r>
              <a:rPr lang="en-US" sz="95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Founded as Trio Land &amp; Projects Development Ltd. in West Bengal.</a:t>
            </a:r>
            <a:endParaRPr lang="en-US" sz="950" dirty="0"/>
          </a:p>
        </p:txBody>
      </p:sp>
      <p:sp>
        <p:nvSpPr>
          <p:cNvPr id="12" name="Shape 10"/>
          <p:cNvSpPr/>
          <p:nvPr/>
        </p:nvSpPr>
        <p:spPr>
          <a:xfrm>
            <a:off x="3108960" y="3566160"/>
            <a:ext cx="219456" cy="219456"/>
          </a:xfrm>
          <a:prstGeom prst="ellipse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3" name="Text 11"/>
          <p:cNvSpPr/>
          <p:nvPr/>
        </p:nvSpPr>
        <p:spPr>
          <a:xfrm>
            <a:off x="2578608" y="2697480"/>
            <a:ext cx="12801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2020</a:t>
            </a:r>
            <a:endParaRPr lang="en-US" sz="1800" dirty="0"/>
          </a:p>
        </p:txBody>
      </p:sp>
      <p:sp>
        <p:nvSpPr>
          <p:cNvPr id="14" name="Text 12"/>
          <p:cNvSpPr/>
          <p:nvPr/>
        </p:nvSpPr>
        <p:spPr>
          <a:xfrm>
            <a:off x="2350008" y="3886200"/>
            <a:ext cx="17373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b="1" kern="0" spc="200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Re-launched</a:t>
            </a:r>
            <a:endParaRPr lang="en-US" sz="1150" dirty="0"/>
          </a:p>
        </p:txBody>
      </p:sp>
      <p:sp>
        <p:nvSpPr>
          <p:cNvPr id="15" name="Text 13"/>
          <p:cNvSpPr/>
          <p:nvPr/>
        </p:nvSpPr>
        <p:spPr>
          <a:xfrm>
            <a:off x="2350008" y="4297680"/>
            <a:ext cx="173736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30000"/>
              </a:lnSpc>
              <a:buNone/>
            </a:pPr>
            <a:r>
              <a:rPr lang="en-US" sz="95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Renamed to Shop Rightepay Corporation Limited; Chatterjee promoters take charge.</a:t>
            </a:r>
            <a:endParaRPr lang="en-US" sz="950" dirty="0"/>
          </a:p>
        </p:txBody>
      </p:sp>
      <p:sp>
        <p:nvSpPr>
          <p:cNvPr id="16" name="Shape 14"/>
          <p:cNvSpPr/>
          <p:nvPr/>
        </p:nvSpPr>
        <p:spPr>
          <a:xfrm>
            <a:off x="5047488" y="3566160"/>
            <a:ext cx="219456" cy="219456"/>
          </a:xfrm>
          <a:prstGeom prst="ellipse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17" name="Text 15"/>
          <p:cNvSpPr/>
          <p:nvPr/>
        </p:nvSpPr>
        <p:spPr>
          <a:xfrm>
            <a:off x="4517136" y="2697480"/>
            <a:ext cx="12801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2022</a:t>
            </a:r>
            <a:endParaRPr lang="en-US" sz="1800" dirty="0"/>
          </a:p>
        </p:txBody>
      </p:sp>
      <p:sp>
        <p:nvSpPr>
          <p:cNvPr id="18" name="Text 16"/>
          <p:cNvSpPr/>
          <p:nvPr/>
        </p:nvSpPr>
        <p:spPr>
          <a:xfrm>
            <a:off x="4288536" y="3886200"/>
            <a:ext cx="17373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b="1" kern="0" spc="200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GST Active</a:t>
            </a:r>
            <a:endParaRPr lang="en-US" sz="1150" dirty="0"/>
          </a:p>
        </p:txBody>
      </p:sp>
      <p:sp>
        <p:nvSpPr>
          <p:cNvPr id="19" name="Text 17"/>
          <p:cNvSpPr/>
          <p:nvPr/>
        </p:nvSpPr>
        <p:spPr>
          <a:xfrm>
            <a:off x="4288536" y="4297680"/>
            <a:ext cx="173736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30000"/>
              </a:lnSpc>
              <a:buNone/>
            </a:pPr>
            <a:r>
              <a:rPr lang="en-US" sz="95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GST registration amended; classified as Regular taxpayer in West Bengal.</a:t>
            </a:r>
            <a:endParaRPr lang="en-US" sz="950" dirty="0"/>
          </a:p>
        </p:txBody>
      </p:sp>
      <p:sp>
        <p:nvSpPr>
          <p:cNvPr id="20" name="Shape 18"/>
          <p:cNvSpPr/>
          <p:nvPr/>
        </p:nvSpPr>
        <p:spPr>
          <a:xfrm>
            <a:off x="6986016" y="3566160"/>
            <a:ext cx="219456" cy="219456"/>
          </a:xfrm>
          <a:prstGeom prst="ellipse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21" name="Text 19"/>
          <p:cNvSpPr/>
          <p:nvPr/>
        </p:nvSpPr>
        <p:spPr>
          <a:xfrm>
            <a:off x="6455664" y="2697480"/>
            <a:ext cx="12801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2023</a:t>
            </a:r>
            <a:endParaRPr lang="en-US" sz="1800" dirty="0"/>
          </a:p>
        </p:txBody>
      </p:sp>
      <p:sp>
        <p:nvSpPr>
          <p:cNvPr id="22" name="Text 20"/>
          <p:cNvSpPr/>
          <p:nvPr/>
        </p:nvSpPr>
        <p:spPr>
          <a:xfrm>
            <a:off x="6227064" y="3886200"/>
            <a:ext cx="17373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b="1" kern="0" spc="200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Retail Format</a:t>
            </a:r>
            <a:endParaRPr lang="en-US" sz="1150" dirty="0"/>
          </a:p>
        </p:txBody>
      </p:sp>
      <p:sp>
        <p:nvSpPr>
          <p:cNvPr id="23" name="Text 21"/>
          <p:cNvSpPr/>
          <p:nvPr/>
        </p:nvSpPr>
        <p:spPr>
          <a:xfrm>
            <a:off x="6227064" y="4297680"/>
            <a:ext cx="173736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30000"/>
              </a:lnSpc>
              <a:buNone/>
            </a:pPr>
            <a:r>
              <a:rPr lang="en-US" sz="95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Right Pay Shop multi-category store operational at Gopalpur, Durgapur.</a:t>
            </a:r>
            <a:endParaRPr lang="en-US" sz="950" dirty="0"/>
          </a:p>
        </p:txBody>
      </p:sp>
      <p:sp>
        <p:nvSpPr>
          <p:cNvPr id="24" name="Shape 22"/>
          <p:cNvSpPr/>
          <p:nvPr/>
        </p:nvSpPr>
        <p:spPr>
          <a:xfrm>
            <a:off x="8924544" y="3566160"/>
            <a:ext cx="219456" cy="219456"/>
          </a:xfrm>
          <a:prstGeom prst="ellipse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25" name="Text 23"/>
          <p:cNvSpPr/>
          <p:nvPr/>
        </p:nvSpPr>
        <p:spPr>
          <a:xfrm>
            <a:off x="8394192" y="2697480"/>
            <a:ext cx="12801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2025</a:t>
            </a:r>
            <a:endParaRPr lang="en-US" sz="1800" dirty="0"/>
          </a:p>
        </p:txBody>
      </p:sp>
      <p:sp>
        <p:nvSpPr>
          <p:cNvPr id="26" name="Text 24"/>
          <p:cNvSpPr/>
          <p:nvPr/>
        </p:nvSpPr>
        <p:spPr>
          <a:xfrm>
            <a:off x="8165592" y="3886200"/>
            <a:ext cx="17373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b="1" kern="0" spc="200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Board Expanded</a:t>
            </a:r>
            <a:endParaRPr lang="en-US" sz="1150" dirty="0"/>
          </a:p>
        </p:txBody>
      </p:sp>
      <p:sp>
        <p:nvSpPr>
          <p:cNvPr id="27" name="Text 25"/>
          <p:cNvSpPr/>
          <p:nvPr/>
        </p:nvSpPr>
        <p:spPr>
          <a:xfrm>
            <a:off x="8165592" y="4297680"/>
            <a:ext cx="173736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30000"/>
              </a:lnSpc>
              <a:buNone/>
            </a:pPr>
            <a:r>
              <a:rPr lang="en-US" sz="95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Joy Sinha appointed as professional director, strengthening governance.</a:t>
            </a:r>
            <a:endParaRPr lang="en-US" sz="950" dirty="0"/>
          </a:p>
        </p:txBody>
      </p:sp>
      <p:sp>
        <p:nvSpPr>
          <p:cNvPr id="28" name="Shape 26"/>
          <p:cNvSpPr/>
          <p:nvPr/>
        </p:nvSpPr>
        <p:spPr>
          <a:xfrm>
            <a:off x="10863072" y="3566160"/>
            <a:ext cx="219456" cy="219456"/>
          </a:xfrm>
          <a:prstGeom prst="ellipse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29" name="Text 27"/>
          <p:cNvSpPr/>
          <p:nvPr/>
        </p:nvSpPr>
        <p:spPr>
          <a:xfrm>
            <a:off x="10332720" y="2697480"/>
            <a:ext cx="12801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800" b="1" dirty="0">
                <a:solidFill>
                  <a:srgbClr val="0F2A47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2026</a:t>
            </a:r>
            <a:endParaRPr lang="en-US" sz="1800" dirty="0"/>
          </a:p>
        </p:txBody>
      </p:sp>
      <p:sp>
        <p:nvSpPr>
          <p:cNvPr id="30" name="Text 28"/>
          <p:cNvSpPr/>
          <p:nvPr/>
        </p:nvSpPr>
        <p:spPr>
          <a:xfrm>
            <a:off x="10104120" y="3886200"/>
            <a:ext cx="173736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150" b="1" kern="0" spc="200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Express Launch</a:t>
            </a:r>
            <a:endParaRPr lang="en-US" sz="1150" dirty="0"/>
          </a:p>
        </p:txBody>
      </p:sp>
      <p:sp>
        <p:nvSpPr>
          <p:cNvPr id="31" name="Text 29"/>
          <p:cNvSpPr/>
          <p:nvPr/>
        </p:nvSpPr>
        <p:spPr>
          <a:xfrm>
            <a:off x="10104120" y="4297680"/>
            <a:ext cx="173736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lnSpc>
                <a:spcPct val="130000"/>
              </a:lnSpc>
              <a:buNone/>
            </a:pPr>
            <a:r>
              <a:rPr lang="en-US" sz="950" dirty="0">
                <a:solidFill>
                  <a:srgbClr val="3E4A5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Rightepay Express quick-commerce vertical launched; FOFO franchise rollout begins across West Bengal.</a:t>
            </a:r>
            <a:endParaRPr lang="en-US" sz="950" dirty="0"/>
          </a:p>
        </p:txBody>
      </p:sp>
      <p:sp>
        <p:nvSpPr>
          <p:cNvPr id="32" name="Shape 30"/>
          <p:cNvSpPr/>
          <p:nvPr/>
        </p:nvSpPr>
        <p:spPr>
          <a:xfrm>
            <a:off x="0" y="6537960"/>
            <a:ext cx="12161520" cy="320040"/>
          </a:xfrm>
          <a:prstGeom prst="rect">
            <a:avLst/>
          </a:prstGeom>
          <a:solidFill>
            <a:srgbClr val="0F2A47"/>
          </a:solidFill>
          <a:ln w="12700">
            <a:solidFill>
              <a:srgbClr val="0F2A47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33" name="Text 31"/>
          <p:cNvSpPr/>
          <p:nvPr/>
        </p:nvSpPr>
        <p:spPr>
          <a:xfrm>
            <a:off x="457200" y="6537960"/>
            <a:ext cx="960120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00" kern="0" spc="1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SHOP RIGHTEPAY CORPORATION LIMITED   |   Retail &amp; Wholesale Trading House   |   Gopalpur, Durgapur, West Bengal</a:t>
            </a:r>
            <a:endParaRPr lang="en-US" sz="900" dirty="0"/>
          </a:p>
        </p:txBody>
      </p:sp>
      <p:sp>
        <p:nvSpPr>
          <p:cNvPr id="34" name="Text 32"/>
          <p:cNvSpPr/>
          <p:nvPr/>
        </p:nvSpPr>
        <p:spPr>
          <a:xfrm>
            <a:off x="11338560" y="6537960"/>
            <a:ext cx="365760" cy="320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r">
              <a:buNone/>
            </a:pPr>
            <a:r>
              <a:rPr lang="en-US" sz="1000" b="1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25</a:t>
            </a:r>
            <a:endParaRPr lang="en-US" sz="1000" dirty="0"/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 advTm="1393">
        <p15:prstTrans prst="airplane"/>
      </p:transition>
    </mc:Choice>
    <mc:Fallback xmlns="">
      <p:transition spd="slow" advTm="1393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/>
          <p:cNvSpPr/>
          <p:nvPr/>
        </p:nvSpPr>
        <p:spPr>
          <a:xfrm>
            <a:off x="548640" y="731520"/>
            <a:ext cx="11094720" cy="8534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4000" b="1" dirty="0">
                <a:solidFill>
                  <a:srgbClr val="0B1B2E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Our Brand Partners</a:t>
            </a:r>
            <a:endParaRPr lang="en-US" sz="4000" dirty="0"/>
          </a:p>
        </p:txBody>
      </p:sp>
      <p:sp>
        <p:nvSpPr>
          <p:cNvPr id="6" name="Shape 4"/>
          <p:cNvSpPr/>
          <p:nvPr/>
        </p:nvSpPr>
        <p:spPr>
          <a:xfrm>
            <a:off x="548640" y="1584960"/>
            <a:ext cx="731520" cy="48768"/>
          </a:xfrm>
          <a:prstGeom prst="rect">
            <a:avLst/>
          </a:prstGeom>
          <a:solidFill>
            <a:srgbClr val="C9A14A"/>
          </a:solidFill>
          <a:ln/>
        </p:spPr>
        <p:txBody>
          <a:bodyPr/>
          <a:lstStyle/>
          <a:p>
            <a:endParaRPr lang="en-IN" sz="2400"/>
          </a:p>
        </p:txBody>
      </p:sp>
      <p:sp>
        <p:nvSpPr>
          <p:cNvPr id="7" name="Text 5"/>
          <p:cNvSpPr/>
          <p:nvPr/>
        </p:nvSpPr>
        <p:spPr>
          <a:xfrm>
            <a:off x="548640" y="1767840"/>
            <a:ext cx="11094720" cy="487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333" dirty="0">
                <a:solidFill>
                  <a:srgbClr val="4755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 stock and sell products from India's most trusted FMCG, food, and consumer-goods companies — bringing national brand quality to our customers at fair, transparent prices.</a:t>
            </a:r>
            <a:endParaRPr lang="en-US" sz="1333" dirty="0"/>
          </a:p>
        </p:txBody>
      </p:sp>
      <p:sp>
        <p:nvSpPr>
          <p:cNvPr id="8" name="Shape 6"/>
          <p:cNvSpPr/>
          <p:nvPr/>
        </p:nvSpPr>
        <p:spPr>
          <a:xfrm>
            <a:off x="548640" y="2377440"/>
            <a:ext cx="2645664" cy="1170432"/>
          </a:xfrm>
          <a:prstGeom prst="rect">
            <a:avLst/>
          </a:prstGeom>
          <a:solidFill>
            <a:srgbClr val="FFFFFF"/>
          </a:solidFill>
          <a:ln w="12700">
            <a:solidFill>
              <a:srgbClr val="EEF2F7"/>
            </a:solidFill>
            <a:prstDash val="solid"/>
          </a:ln>
          <a:effectLst>
            <a:outerShdw blurRad="76200" dist="25400" dir="5400000" algn="bl" rotWithShape="0">
              <a:srgbClr val="000000">
                <a:alpha val="6000"/>
              </a:srgbClr>
            </a:outerShdw>
          </a:effectLst>
        </p:spPr>
        <p:txBody>
          <a:bodyPr/>
          <a:lstStyle/>
          <a:p>
            <a:endParaRPr lang="en-IN" sz="2400"/>
          </a:p>
        </p:txBody>
      </p:sp>
      <p:sp>
        <p:nvSpPr>
          <p:cNvPr id="9" name="Shape 7"/>
          <p:cNvSpPr/>
          <p:nvPr/>
        </p:nvSpPr>
        <p:spPr>
          <a:xfrm>
            <a:off x="548640" y="2377440"/>
            <a:ext cx="60960" cy="1170432"/>
          </a:xfrm>
          <a:prstGeom prst="rect">
            <a:avLst/>
          </a:prstGeom>
          <a:solidFill>
            <a:srgbClr val="EF4135"/>
          </a:solidFill>
          <a:ln/>
        </p:spPr>
        <p:txBody>
          <a:bodyPr/>
          <a:lstStyle/>
          <a:p>
            <a:endParaRPr lang="en-IN" sz="2400"/>
          </a:p>
        </p:txBody>
      </p:sp>
      <p:sp>
        <p:nvSpPr>
          <p:cNvPr id="10" name="Text 8"/>
          <p:cNvSpPr/>
          <p:nvPr/>
        </p:nvSpPr>
        <p:spPr>
          <a:xfrm>
            <a:off x="731520" y="2535936"/>
            <a:ext cx="2438400" cy="5120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2133" b="1" dirty="0">
                <a:solidFill>
                  <a:srgbClr val="0B1B2E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ITC</a:t>
            </a:r>
            <a:endParaRPr lang="en-US" sz="2133" dirty="0"/>
          </a:p>
        </p:txBody>
      </p:sp>
      <p:sp>
        <p:nvSpPr>
          <p:cNvPr id="11" name="Text 9"/>
          <p:cNvSpPr/>
          <p:nvPr/>
        </p:nvSpPr>
        <p:spPr>
          <a:xfrm>
            <a:off x="731520" y="3108960"/>
            <a:ext cx="2438400" cy="2682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067" b="1" kern="0" spc="133" dirty="0">
                <a:solidFill>
                  <a:srgbClr val="EF413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FMCG · Foods</a:t>
            </a:r>
            <a:endParaRPr lang="en-US" sz="1067" dirty="0"/>
          </a:p>
        </p:txBody>
      </p:sp>
      <p:sp>
        <p:nvSpPr>
          <p:cNvPr id="12" name="Shape 10"/>
          <p:cNvSpPr/>
          <p:nvPr/>
        </p:nvSpPr>
        <p:spPr>
          <a:xfrm>
            <a:off x="3377184" y="2377440"/>
            <a:ext cx="2645664" cy="1170432"/>
          </a:xfrm>
          <a:prstGeom prst="rect">
            <a:avLst/>
          </a:prstGeom>
          <a:solidFill>
            <a:srgbClr val="FFFFFF"/>
          </a:solidFill>
          <a:ln w="12700">
            <a:solidFill>
              <a:srgbClr val="EEF2F7"/>
            </a:solidFill>
            <a:prstDash val="solid"/>
          </a:ln>
          <a:effectLst>
            <a:outerShdw blurRad="76200" dist="25400" dir="5400000" algn="bl" rotWithShape="0">
              <a:srgbClr val="000000">
                <a:alpha val="6000"/>
              </a:srgbClr>
            </a:outerShdw>
          </a:effectLst>
        </p:spPr>
        <p:txBody>
          <a:bodyPr/>
          <a:lstStyle/>
          <a:p>
            <a:endParaRPr lang="en-IN" sz="2400"/>
          </a:p>
        </p:txBody>
      </p:sp>
      <p:sp>
        <p:nvSpPr>
          <p:cNvPr id="13" name="Shape 11"/>
          <p:cNvSpPr/>
          <p:nvPr/>
        </p:nvSpPr>
        <p:spPr>
          <a:xfrm>
            <a:off x="3377184" y="2377440"/>
            <a:ext cx="60960" cy="1170432"/>
          </a:xfrm>
          <a:prstGeom prst="rect">
            <a:avLst/>
          </a:prstGeom>
          <a:solidFill>
            <a:srgbClr val="1F36C7"/>
          </a:solidFill>
          <a:ln/>
        </p:spPr>
        <p:txBody>
          <a:bodyPr/>
          <a:lstStyle/>
          <a:p>
            <a:endParaRPr lang="en-IN" sz="2400"/>
          </a:p>
        </p:txBody>
      </p:sp>
      <p:sp>
        <p:nvSpPr>
          <p:cNvPr id="14" name="Text 12"/>
          <p:cNvSpPr/>
          <p:nvPr/>
        </p:nvSpPr>
        <p:spPr>
          <a:xfrm>
            <a:off x="3560064" y="2535936"/>
            <a:ext cx="2438400" cy="5120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2133" b="1" dirty="0">
                <a:solidFill>
                  <a:srgbClr val="0B1B2E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HUL</a:t>
            </a:r>
            <a:endParaRPr lang="en-US" sz="2133" dirty="0"/>
          </a:p>
        </p:txBody>
      </p:sp>
      <p:sp>
        <p:nvSpPr>
          <p:cNvPr id="15" name="Text 13"/>
          <p:cNvSpPr/>
          <p:nvPr/>
        </p:nvSpPr>
        <p:spPr>
          <a:xfrm>
            <a:off x="3560064" y="3108960"/>
            <a:ext cx="2438400" cy="2682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067" b="1" kern="0" spc="133" dirty="0">
                <a:solidFill>
                  <a:srgbClr val="1F36C7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Personal Care</a:t>
            </a:r>
            <a:endParaRPr lang="en-US" sz="1067" dirty="0"/>
          </a:p>
        </p:txBody>
      </p:sp>
      <p:sp>
        <p:nvSpPr>
          <p:cNvPr id="16" name="Shape 14"/>
          <p:cNvSpPr/>
          <p:nvPr/>
        </p:nvSpPr>
        <p:spPr>
          <a:xfrm>
            <a:off x="6205728" y="2377440"/>
            <a:ext cx="2645664" cy="1170432"/>
          </a:xfrm>
          <a:prstGeom prst="rect">
            <a:avLst/>
          </a:prstGeom>
          <a:solidFill>
            <a:srgbClr val="FFFFFF"/>
          </a:solidFill>
          <a:ln w="12700">
            <a:solidFill>
              <a:srgbClr val="EEF2F7"/>
            </a:solidFill>
            <a:prstDash val="solid"/>
          </a:ln>
          <a:effectLst>
            <a:outerShdw blurRad="76200" dist="25400" dir="5400000" algn="bl" rotWithShape="0">
              <a:srgbClr val="000000">
                <a:alpha val="6000"/>
              </a:srgbClr>
            </a:outerShdw>
          </a:effectLst>
        </p:spPr>
        <p:txBody>
          <a:bodyPr/>
          <a:lstStyle/>
          <a:p>
            <a:endParaRPr lang="en-IN" sz="2400"/>
          </a:p>
        </p:txBody>
      </p:sp>
      <p:sp>
        <p:nvSpPr>
          <p:cNvPr id="17" name="Shape 15"/>
          <p:cNvSpPr/>
          <p:nvPr/>
        </p:nvSpPr>
        <p:spPr>
          <a:xfrm>
            <a:off x="6205728" y="2377440"/>
            <a:ext cx="60960" cy="1170432"/>
          </a:xfrm>
          <a:prstGeom prst="rect">
            <a:avLst/>
          </a:prstGeom>
          <a:solidFill>
            <a:srgbClr val="D81E05"/>
          </a:solidFill>
          <a:ln/>
        </p:spPr>
        <p:txBody>
          <a:bodyPr/>
          <a:lstStyle/>
          <a:p>
            <a:endParaRPr lang="en-IN" sz="2400"/>
          </a:p>
        </p:txBody>
      </p:sp>
      <p:sp>
        <p:nvSpPr>
          <p:cNvPr id="18" name="Text 16"/>
          <p:cNvSpPr/>
          <p:nvPr/>
        </p:nvSpPr>
        <p:spPr>
          <a:xfrm>
            <a:off x="6388608" y="2535936"/>
            <a:ext cx="2438400" cy="5120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2133" b="1" dirty="0">
                <a:solidFill>
                  <a:srgbClr val="0B1B2E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Nestlé</a:t>
            </a:r>
            <a:endParaRPr lang="en-US" sz="2133" dirty="0"/>
          </a:p>
        </p:txBody>
      </p:sp>
      <p:sp>
        <p:nvSpPr>
          <p:cNvPr id="19" name="Text 17"/>
          <p:cNvSpPr/>
          <p:nvPr/>
        </p:nvSpPr>
        <p:spPr>
          <a:xfrm>
            <a:off x="6388608" y="3108960"/>
            <a:ext cx="2438400" cy="2682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067" b="1" kern="0" spc="133" dirty="0">
                <a:solidFill>
                  <a:srgbClr val="D81E05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Food &amp; Beverages</a:t>
            </a:r>
            <a:endParaRPr lang="en-US" sz="1067" dirty="0"/>
          </a:p>
        </p:txBody>
      </p:sp>
      <p:sp>
        <p:nvSpPr>
          <p:cNvPr id="20" name="Shape 18"/>
          <p:cNvSpPr/>
          <p:nvPr/>
        </p:nvSpPr>
        <p:spPr>
          <a:xfrm>
            <a:off x="9034272" y="2377440"/>
            <a:ext cx="2645664" cy="1170432"/>
          </a:xfrm>
          <a:prstGeom prst="rect">
            <a:avLst/>
          </a:prstGeom>
          <a:solidFill>
            <a:srgbClr val="FFFFFF"/>
          </a:solidFill>
          <a:ln w="12700">
            <a:solidFill>
              <a:srgbClr val="EEF2F7"/>
            </a:solidFill>
            <a:prstDash val="solid"/>
          </a:ln>
          <a:effectLst>
            <a:outerShdw blurRad="76200" dist="25400" dir="5400000" algn="bl" rotWithShape="0">
              <a:srgbClr val="000000">
                <a:alpha val="6000"/>
              </a:srgbClr>
            </a:outerShdw>
          </a:effectLst>
        </p:spPr>
        <p:txBody>
          <a:bodyPr/>
          <a:lstStyle/>
          <a:p>
            <a:endParaRPr lang="en-IN" sz="2400"/>
          </a:p>
        </p:txBody>
      </p:sp>
      <p:sp>
        <p:nvSpPr>
          <p:cNvPr id="21" name="Shape 19"/>
          <p:cNvSpPr/>
          <p:nvPr/>
        </p:nvSpPr>
        <p:spPr>
          <a:xfrm>
            <a:off x="9034272" y="2377440"/>
            <a:ext cx="60960" cy="1170432"/>
          </a:xfrm>
          <a:prstGeom prst="rect">
            <a:avLst/>
          </a:prstGeom>
          <a:solidFill>
            <a:srgbClr val="C8102E"/>
          </a:solidFill>
          <a:ln/>
        </p:spPr>
        <p:txBody>
          <a:bodyPr/>
          <a:lstStyle/>
          <a:p>
            <a:endParaRPr lang="en-IN" sz="2400"/>
          </a:p>
        </p:txBody>
      </p:sp>
      <p:sp>
        <p:nvSpPr>
          <p:cNvPr id="22" name="Text 20"/>
          <p:cNvSpPr/>
          <p:nvPr/>
        </p:nvSpPr>
        <p:spPr>
          <a:xfrm>
            <a:off x="9217152" y="2535936"/>
            <a:ext cx="2438400" cy="5120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2133" b="1" dirty="0">
                <a:solidFill>
                  <a:srgbClr val="0B1B2E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Dabur</a:t>
            </a:r>
            <a:endParaRPr lang="en-US" sz="2133" dirty="0"/>
          </a:p>
        </p:txBody>
      </p:sp>
      <p:sp>
        <p:nvSpPr>
          <p:cNvPr id="23" name="Text 21"/>
          <p:cNvSpPr/>
          <p:nvPr/>
        </p:nvSpPr>
        <p:spPr>
          <a:xfrm>
            <a:off x="9217152" y="3108960"/>
            <a:ext cx="2438400" cy="2682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067" b="1" kern="0" spc="133" dirty="0">
                <a:solidFill>
                  <a:srgbClr val="C810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Ayurveda · Foods</a:t>
            </a:r>
            <a:endParaRPr lang="en-US" sz="1067" dirty="0"/>
          </a:p>
        </p:txBody>
      </p:sp>
      <p:sp>
        <p:nvSpPr>
          <p:cNvPr id="24" name="Shape 22"/>
          <p:cNvSpPr/>
          <p:nvPr/>
        </p:nvSpPr>
        <p:spPr>
          <a:xfrm>
            <a:off x="548640" y="3694176"/>
            <a:ext cx="2645664" cy="1170432"/>
          </a:xfrm>
          <a:prstGeom prst="rect">
            <a:avLst/>
          </a:prstGeom>
          <a:solidFill>
            <a:srgbClr val="FFFFFF"/>
          </a:solidFill>
          <a:ln w="12700">
            <a:solidFill>
              <a:srgbClr val="EEF2F7"/>
            </a:solidFill>
            <a:prstDash val="solid"/>
          </a:ln>
          <a:effectLst>
            <a:outerShdw blurRad="76200" dist="25400" dir="5400000" algn="bl" rotWithShape="0">
              <a:srgbClr val="000000">
                <a:alpha val="6000"/>
              </a:srgbClr>
            </a:outerShdw>
          </a:effectLst>
        </p:spPr>
        <p:txBody>
          <a:bodyPr/>
          <a:lstStyle/>
          <a:p>
            <a:endParaRPr lang="en-IN" sz="2400"/>
          </a:p>
        </p:txBody>
      </p:sp>
      <p:sp>
        <p:nvSpPr>
          <p:cNvPr id="25" name="Shape 23"/>
          <p:cNvSpPr/>
          <p:nvPr/>
        </p:nvSpPr>
        <p:spPr>
          <a:xfrm>
            <a:off x="548640" y="3694176"/>
            <a:ext cx="60960" cy="1170432"/>
          </a:xfrm>
          <a:prstGeom prst="rect">
            <a:avLst/>
          </a:prstGeom>
          <a:solidFill>
            <a:srgbClr val="C8102E"/>
          </a:solidFill>
          <a:ln/>
        </p:spPr>
        <p:txBody>
          <a:bodyPr/>
          <a:lstStyle/>
          <a:p>
            <a:endParaRPr lang="en-IN" sz="2400"/>
          </a:p>
        </p:txBody>
      </p:sp>
      <p:sp>
        <p:nvSpPr>
          <p:cNvPr id="26" name="Text 24"/>
          <p:cNvSpPr/>
          <p:nvPr/>
        </p:nvSpPr>
        <p:spPr>
          <a:xfrm>
            <a:off x="731520" y="3852672"/>
            <a:ext cx="2438400" cy="5120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2133" b="1" dirty="0">
                <a:solidFill>
                  <a:srgbClr val="0B1B2E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Britannia</a:t>
            </a:r>
            <a:endParaRPr lang="en-US" sz="2133" dirty="0"/>
          </a:p>
        </p:txBody>
      </p:sp>
      <p:sp>
        <p:nvSpPr>
          <p:cNvPr id="27" name="Text 25"/>
          <p:cNvSpPr/>
          <p:nvPr/>
        </p:nvSpPr>
        <p:spPr>
          <a:xfrm>
            <a:off x="731520" y="4425696"/>
            <a:ext cx="2438400" cy="2682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067" b="1" kern="0" spc="133" dirty="0">
                <a:solidFill>
                  <a:srgbClr val="C810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Bakery · Dairy</a:t>
            </a:r>
            <a:endParaRPr lang="en-US" sz="1067" dirty="0"/>
          </a:p>
        </p:txBody>
      </p:sp>
      <p:sp>
        <p:nvSpPr>
          <p:cNvPr id="28" name="Shape 26"/>
          <p:cNvSpPr/>
          <p:nvPr/>
        </p:nvSpPr>
        <p:spPr>
          <a:xfrm>
            <a:off x="3377184" y="3694176"/>
            <a:ext cx="2645664" cy="1170432"/>
          </a:xfrm>
          <a:prstGeom prst="rect">
            <a:avLst/>
          </a:prstGeom>
          <a:solidFill>
            <a:srgbClr val="FFFFFF"/>
          </a:solidFill>
          <a:ln w="12700">
            <a:solidFill>
              <a:srgbClr val="EEF2F7"/>
            </a:solidFill>
            <a:prstDash val="solid"/>
          </a:ln>
          <a:effectLst>
            <a:outerShdw blurRad="76200" dist="25400" dir="5400000" algn="bl" rotWithShape="0">
              <a:srgbClr val="000000">
                <a:alpha val="6000"/>
              </a:srgbClr>
            </a:outerShdw>
          </a:effectLst>
        </p:spPr>
        <p:txBody>
          <a:bodyPr/>
          <a:lstStyle/>
          <a:p>
            <a:endParaRPr lang="en-IN" sz="2400"/>
          </a:p>
        </p:txBody>
      </p:sp>
      <p:sp>
        <p:nvSpPr>
          <p:cNvPr id="29" name="Shape 27"/>
          <p:cNvSpPr/>
          <p:nvPr/>
        </p:nvSpPr>
        <p:spPr>
          <a:xfrm>
            <a:off x="3377184" y="3694176"/>
            <a:ext cx="60960" cy="1170432"/>
          </a:xfrm>
          <a:prstGeom prst="rect">
            <a:avLst/>
          </a:prstGeom>
          <a:solidFill>
            <a:srgbClr val="00A859"/>
          </a:solidFill>
          <a:ln/>
        </p:spPr>
        <p:txBody>
          <a:bodyPr/>
          <a:lstStyle/>
          <a:p>
            <a:endParaRPr lang="en-IN" sz="2400"/>
          </a:p>
        </p:txBody>
      </p:sp>
      <p:sp>
        <p:nvSpPr>
          <p:cNvPr id="30" name="Text 28"/>
          <p:cNvSpPr/>
          <p:nvPr/>
        </p:nvSpPr>
        <p:spPr>
          <a:xfrm>
            <a:off x="3560064" y="3852672"/>
            <a:ext cx="2438400" cy="5120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2133" b="1" dirty="0">
                <a:solidFill>
                  <a:srgbClr val="0B1B2E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Marico</a:t>
            </a:r>
            <a:endParaRPr lang="en-US" sz="2133" dirty="0"/>
          </a:p>
        </p:txBody>
      </p:sp>
      <p:sp>
        <p:nvSpPr>
          <p:cNvPr id="31" name="Text 29"/>
          <p:cNvSpPr/>
          <p:nvPr/>
        </p:nvSpPr>
        <p:spPr>
          <a:xfrm>
            <a:off x="3560064" y="4425696"/>
            <a:ext cx="2438400" cy="2682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067" b="1" kern="0" spc="133" dirty="0">
                <a:solidFill>
                  <a:srgbClr val="00A85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Oils · Personal Care</a:t>
            </a:r>
            <a:endParaRPr lang="en-US" sz="1067" dirty="0"/>
          </a:p>
        </p:txBody>
      </p:sp>
      <p:sp>
        <p:nvSpPr>
          <p:cNvPr id="32" name="Shape 30"/>
          <p:cNvSpPr/>
          <p:nvPr/>
        </p:nvSpPr>
        <p:spPr>
          <a:xfrm>
            <a:off x="6205728" y="3694176"/>
            <a:ext cx="2645664" cy="1170432"/>
          </a:xfrm>
          <a:prstGeom prst="rect">
            <a:avLst/>
          </a:prstGeom>
          <a:solidFill>
            <a:srgbClr val="FFFFFF"/>
          </a:solidFill>
          <a:ln w="12700">
            <a:solidFill>
              <a:srgbClr val="EEF2F7"/>
            </a:solidFill>
            <a:prstDash val="solid"/>
          </a:ln>
          <a:effectLst>
            <a:outerShdw blurRad="76200" dist="25400" dir="5400000" algn="bl" rotWithShape="0">
              <a:srgbClr val="000000">
                <a:alpha val="6000"/>
              </a:srgbClr>
            </a:outerShdw>
          </a:effectLst>
        </p:spPr>
        <p:txBody>
          <a:bodyPr/>
          <a:lstStyle/>
          <a:p>
            <a:endParaRPr lang="en-IN" sz="2400"/>
          </a:p>
        </p:txBody>
      </p:sp>
      <p:sp>
        <p:nvSpPr>
          <p:cNvPr id="33" name="Shape 31"/>
          <p:cNvSpPr/>
          <p:nvPr/>
        </p:nvSpPr>
        <p:spPr>
          <a:xfrm>
            <a:off x="6205728" y="3694176"/>
            <a:ext cx="60960" cy="1170432"/>
          </a:xfrm>
          <a:prstGeom prst="rect">
            <a:avLst/>
          </a:prstGeom>
          <a:solidFill>
            <a:srgbClr val="C8102E"/>
          </a:solidFill>
          <a:ln/>
        </p:spPr>
        <p:txBody>
          <a:bodyPr/>
          <a:lstStyle/>
          <a:p>
            <a:endParaRPr lang="en-IN" sz="2400"/>
          </a:p>
        </p:txBody>
      </p:sp>
      <p:sp>
        <p:nvSpPr>
          <p:cNvPr id="34" name="Text 32"/>
          <p:cNvSpPr/>
          <p:nvPr/>
        </p:nvSpPr>
        <p:spPr>
          <a:xfrm>
            <a:off x="6388608" y="3852672"/>
            <a:ext cx="2438400" cy="5120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2133" b="1" dirty="0">
                <a:solidFill>
                  <a:srgbClr val="0B1B2E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Amul</a:t>
            </a:r>
            <a:endParaRPr lang="en-US" sz="2133" dirty="0"/>
          </a:p>
        </p:txBody>
      </p:sp>
      <p:sp>
        <p:nvSpPr>
          <p:cNvPr id="35" name="Text 33"/>
          <p:cNvSpPr/>
          <p:nvPr/>
        </p:nvSpPr>
        <p:spPr>
          <a:xfrm>
            <a:off x="6388608" y="4425696"/>
            <a:ext cx="2438400" cy="2682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067" b="1" kern="0" spc="133" dirty="0">
                <a:solidFill>
                  <a:srgbClr val="C810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Dairy · Frozen</a:t>
            </a:r>
            <a:endParaRPr lang="en-US" sz="1067" dirty="0"/>
          </a:p>
        </p:txBody>
      </p:sp>
      <p:sp>
        <p:nvSpPr>
          <p:cNvPr id="36" name="Shape 34"/>
          <p:cNvSpPr/>
          <p:nvPr/>
        </p:nvSpPr>
        <p:spPr>
          <a:xfrm>
            <a:off x="9034272" y="3694176"/>
            <a:ext cx="2645664" cy="1170432"/>
          </a:xfrm>
          <a:prstGeom prst="rect">
            <a:avLst/>
          </a:prstGeom>
          <a:solidFill>
            <a:srgbClr val="FFFFFF"/>
          </a:solidFill>
          <a:ln w="12700">
            <a:solidFill>
              <a:srgbClr val="EEF2F7"/>
            </a:solidFill>
            <a:prstDash val="solid"/>
          </a:ln>
          <a:effectLst>
            <a:outerShdw blurRad="76200" dist="25400" dir="5400000" algn="bl" rotWithShape="0">
              <a:srgbClr val="000000">
                <a:alpha val="6000"/>
              </a:srgbClr>
            </a:outerShdw>
          </a:effectLst>
        </p:spPr>
        <p:txBody>
          <a:bodyPr/>
          <a:lstStyle/>
          <a:p>
            <a:endParaRPr lang="en-IN" sz="2400"/>
          </a:p>
        </p:txBody>
      </p:sp>
      <p:sp>
        <p:nvSpPr>
          <p:cNvPr id="37" name="Shape 35"/>
          <p:cNvSpPr/>
          <p:nvPr/>
        </p:nvSpPr>
        <p:spPr>
          <a:xfrm>
            <a:off x="9034272" y="3694176"/>
            <a:ext cx="60960" cy="1170432"/>
          </a:xfrm>
          <a:prstGeom prst="rect">
            <a:avLst/>
          </a:prstGeom>
          <a:solidFill>
            <a:srgbClr val="E87722"/>
          </a:solidFill>
          <a:ln/>
        </p:spPr>
        <p:txBody>
          <a:bodyPr/>
          <a:lstStyle/>
          <a:p>
            <a:endParaRPr lang="en-IN" sz="2400"/>
          </a:p>
        </p:txBody>
      </p:sp>
      <p:sp>
        <p:nvSpPr>
          <p:cNvPr id="38" name="Text 36"/>
          <p:cNvSpPr/>
          <p:nvPr/>
        </p:nvSpPr>
        <p:spPr>
          <a:xfrm>
            <a:off x="9217152" y="3852672"/>
            <a:ext cx="2438400" cy="5120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2133" b="1" dirty="0">
                <a:solidFill>
                  <a:srgbClr val="0B1B2E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Haldiram's</a:t>
            </a:r>
            <a:endParaRPr lang="en-US" sz="2133" dirty="0"/>
          </a:p>
        </p:txBody>
      </p:sp>
      <p:sp>
        <p:nvSpPr>
          <p:cNvPr id="39" name="Text 37"/>
          <p:cNvSpPr/>
          <p:nvPr/>
        </p:nvSpPr>
        <p:spPr>
          <a:xfrm>
            <a:off x="9217152" y="4425696"/>
            <a:ext cx="2438400" cy="2682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067" b="1" kern="0" spc="133" dirty="0">
                <a:solidFill>
                  <a:srgbClr val="E87722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Snacks · Sweets</a:t>
            </a:r>
            <a:endParaRPr lang="en-US" sz="1067" dirty="0"/>
          </a:p>
        </p:txBody>
      </p:sp>
      <p:sp>
        <p:nvSpPr>
          <p:cNvPr id="40" name="Shape 38"/>
          <p:cNvSpPr/>
          <p:nvPr/>
        </p:nvSpPr>
        <p:spPr>
          <a:xfrm>
            <a:off x="548640" y="5010912"/>
            <a:ext cx="2645664" cy="1170432"/>
          </a:xfrm>
          <a:prstGeom prst="rect">
            <a:avLst/>
          </a:prstGeom>
          <a:solidFill>
            <a:srgbClr val="FFFFFF"/>
          </a:solidFill>
          <a:ln w="12700">
            <a:solidFill>
              <a:srgbClr val="EEF2F7"/>
            </a:solidFill>
            <a:prstDash val="solid"/>
          </a:ln>
          <a:effectLst>
            <a:outerShdw blurRad="76200" dist="25400" dir="5400000" algn="bl" rotWithShape="0">
              <a:srgbClr val="000000">
                <a:alpha val="6000"/>
              </a:srgbClr>
            </a:outerShdw>
          </a:effectLst>
        </p:spPr>
        <p:txBody>
          <a:bodyPr/>
          <a:lstStyle/>
          <a:p>
            <a:endParaRPr lang="en-IN" sz="2400"/>
          </a:p>
        </p:txBody>
      </p:sp>
      <p:sp>
        <p:nvSpPr>
          <p:cNvPr id="41" name="Shape 39"/>
          <p:cNvSpPr/>
          <p:nvPr/>
        </p:nvSpPr>
        <p:spPr>
          <a:xfrm>
            <a:off x="548640" y="5010912"/>
            <a:ext cx="60960" cy="1170432"/>
          </a:xfrm>
          <a:prstGeom prst="rect">
            <a:avLst/>
          </a:prstGeom>
          <a:solidFill>
            <a:srgbClr val="0E4DA4"/>
          </a:solidFill>
          <a:ln/>
        </p:spPr>
        <p:txBody>
          <a:bodyPr/>
          <a:lstStyle/>
          <a:p>
            <a:endParaRPr lang="en-IN" sz="2400"/>
          </a:p>
        </p:txBody>
      </p:sp>
      <p:sp>
        <p:nvSpPr>
          <p:cNvPr id="42" name="Text 40"/>
          <p:cNvSpPr/>
          <p:nvPr/>
        </p:nvSpPr>
        <p:spPr>
          <a:xfrm>
            <a:off x="731520" y="5169408"/>
            <a:ext cx="2438400" cy="5120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2133" b="1" dirty="0">
                <a:solidFill>
                  <a:srgbClr val="0B1B2E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Mother Dairy</a:t>
            </a:r>
            <a:endParaRPr lang="en-US" sz="2133" dirty="0"/>
          </a:p>
        </p:txBody>
      </p:sp>
      <p:sp>
        <p:nvSpPr>
          <p:cNvPr id="43" name="Text 41"/>
          <p:cNvSpPr/>
          <p:nvPr/>
        </p:nvSpPr>
        <p:spPr>
          <a:xfrm>
            <a:off x="731520" y="5742432"/>
            <a:ext cx="2438400" cy="2682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067" b="1" kern="0" spc="133" dirty="0">
                <a:solidFill>
                  <a:srgbClr val="0E4DA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Dairy · Frozen</a:t>
            </a:r>
            <a:endParaRPr lang="en-US" sz="1067" dirty="0"/>
          </a:p>
        </p:txBody>
      </p:sp>
      <p:sp>
        <p:nvSpPr>
          <p:cNvPr id="44" name="Shape 42"/>
          <p:cNvSpPr/>
          <p:nvPr/>
        </p:nvSpPr>
        <p:spPr>
          <a:xfrm>
            <a:off x="3377184" y="5010912"/>
            <a:ext cx="2645664" cy="1170432"/>
          </a:xfrm>
          <a:prstGeom prst="rect">
            <a:avLst/>
          </a:prstGeom>
          <a:solidFill>
            <a:srgbClr val="FFFFFF"/>
          </a:solidFill>
          <a:ln w="12700">
            <a:solidFill>
              <a:srgbClr val="EEF2F7"/>
            </a:solidFill>
            <a:prstDash val="solid"/>
          </a:ln>
          <a:effectLst>
            <a:outerShdw blurRad="76200" dist="25400" dir="5400000" algn="bl" rotWithShape="0">
              <a:srgbClr val="000000">
                <a:alpha val="6000"/>
              </a:srgbClr>
            </a:outerShdw>
          </a:effectLst>
        </p:spPr>
        <p:txBody>
          <a:bodyPr/>
          <a:lstStyle/>
          <a:p>
            <a:endParaRPr lang="en-IN" sz="2400"/>
          </a:p>
        </p:txBody>
      </p:sp>
      <p:sp>
        <p:nvSpPr>
          <p:cNvPr id="45" name="Shape 43"/>
          <p:cNvSpPr/>
          <p:nvPr/>
        </p:nvSpPr>
        <p:spPr>
          <a:xfrm>
            <a:off x="3377184" y="5010912"/>
            <a:ext cx="60960" cy="1170432"/>
          </a:xfrm>
          <a:prstGeom prst="rect">
            <a:avLst/>
          </a:prstGeom>
          <a:solidFill>
            <a:srgbClr val="F47B20"/>
          </a:solidFill>
          <a:ln/>
        </p:spPr>
        <p:txBody>
          <a:bodyPr/>
          <a:lstStyle/>
          <a:p>
            <a:endParaRPr lang="en-IN" sz="2400"/>
          </a:p>
        </p:txBody>
      </p:sp>
      <p:sp>
        <p:nvSpPr>
          <p:cNvPr id="46" name="Text 44"/>
          <p:cNvSpPr/>
          <p:nvPr/>
        </p:nvSpPr>
        <p:spPr>
          <a:xfrm>
            <a:off x="3560064" y="5169408"/>
            <a:ext cx="2438400" cy="5120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2133" b="1" dirty="0">
                <a:solidFill>
                  <a:srgbClr val="0B1B2E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Patanjali</a:t>
            </a:r>
            <a:endParaRPr lang="en-US" sz="2133" dirty="0"/>
          </a:p>
        </p:txBody>
      </p:sp>
      <p:sp>
        <p:nvSpPr>
          <p:cNvPr id="47" name="Text 45"/>
          <p:cNvSpPr/>
          <p:nvPr/>
        </p:nvSpPr>
        <p:spPr>
          <a:xfrm>
            <a:off x="3560064" y="5742432"/>
            <a:ext cx="2438400" cy="2682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067" b="1" kern="0" spc="133" dirty="0">
                <a:solidFill>
                  <a:srgbClr val="F47B2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Ayurveda · Foods</a:t>
            </a:r>
            <a:endParaRPr lang="en-US" sz="1067" dirty="0"/>
          </a:p>
        </p:txBody>
      </p:sp>
      <p:sp>
        <p:nvSpPr>
          <p:cNvPr id="48" name="Shape 46"/>
          <p:cNvSpPr/>
          <p:nvPr/>
        </p:nvSpPr>
        <p:spPr>
          <a:xfrm>
            <a:off x="6205728" y="5010912"/>
            <a:ext cx="2645664" cy="1170432"/>
          </a:xfrm>
          <a:prstGeom prst="rect">
            <a:avLst/>
          </a:prstGeom>
          <a:solidFill>
            <a:srgbClr val="FFFFFF"/>
          </a:solidFill>
          <a:ln w="12700">
            <a:solidFill>
              <a:srgbClr val="EEF2F7"/>
            </a:solidFill>
            <a:prstDash val="solid"/>
          </a:ln>
          <a:effectLst>
            <a:outerShdw blurRad="76200" dist="25400" dir="5400000" algn="bl" rotWithShape="0">
              <a:srgbClr val="000000">
                <a:alpha val="6000"/>
              </a:srgbClr>
            </a:outerShdw>
          </a:effectLst>
        </p:spPr>
        <p:txBody>
          <a:bodyPr/>
          <a:lstStyle/>
          <a:p>
            <a:endParaRPr lang="en-IN" sz="2400"/>
          </a:p>
        </p:txBody>
      </p:sp>
      <p:sp>
        <p:nvSpPr>
          <p:cNvPr id="49" name="Shape 47"/>
          <p:cNvSpPr/>
          <p:nvPr/>
        </p:nvSpPr>
        <p:spPr>
          <a:xfrm>
            <a:off x="6205728" y="5010912"/>
            <a:ext cx="60960" cy="1170432"/>
          </a:xfrm>
          <a:prstGeom prst="rect">
            <a:avLst/>
          </a:prstGeom>
          <a:solidFill>
            <a:srgbClr val="004B8D"/>
          </a:solidFill>
          <a:ln/>
        </p:spPr>
        <p:txBody>
          <a:bodyPr/>
          <a:lstStyle/>
          <a:p>
            <a:endParaRPr lang="en-IN" sz="2400"/>
          </a:p>
        </p:txBody>
      </p:sp>
      <p:sp>
        <p:nvSpPr>
          <p:cNvPr id="50" name="Text 48"/>
          <p:cNvSpPr/>
          <p:nvPr/>
        </p:nvSpPr>
        <p:spPr>
          <a:xfrm>
            <a:off x="6388608" y="5169408"/>
            <a:ext cx="2438400" cy="5120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2133" b="1" dirty="0">
                <a:solidFill>
                  <a:srgbClr val="0B1B2E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P&amp;G</a:t>
            </a:r>
            <a:endParaRPr lang="en-US" sz="2133" dirty="0"/>
          </a:p>
        </p:txBody>
      </p:sp>
      <p:sp>
        <p:nvSpPr>
          <p:cNvPr id="51" name="Text 49"/>
          <p:cNvSpPr/>
          <p:nvPr/>
        </p:nvSpPr>
        <p:spPr>
          <a:xfrm>
            <a:off x="6388608" y="5742432"/>
            <a:ext cx="2438400" cy="2682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067" b="1" kern="0" spc="133" dirty="0">
                <a:solidFill>
                  <a:srgbClr val="004B8D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Personal &amp; Home Care</a:t>
            </a:r>
            <a:endParaRPr lang="en-US" sz="1067" dirty="0"/>
          </a:p>
        </p:txBody>
      </p:sp>
      <p:sp>
        <p:nvSpPr>
          <p:cNvPr id="52" name="Shape 50"/>
          <p:cNvSpPr/>
          <p:nvPr/>
        </p:nvSpPr>
        <p:spPr>
          <a:xfrm>
            <a:off x="9034272" y="5010912"/>
            <a:ext cx="2645664" cy="1170432"/>
          </a:xfrm>
          <a:prstGeom prst="rect">
            <a:avLst/>
          </a:prstGeom>
          <a:solidFill>
            <a:srgbClr val="FFFFFF"/>
          </a:solidFill>
          <a:ln w="12700">
            <a:solidFill>
              <a:srgbClr val="EEF2F7"/>
            </a:solidFill>
            <a:prstDash val="solid"/>
          </a:ln>
          <a:effectLst>
            <a:outerShdw blurRad="76200" dist="25400" dir="5400000" algn="bl" rotWithShape="0">
              <a:srgbClr val="000000">
                <a:alpha val="6000"/>
              </a:srgbClr>
            </a:outerShdw>
          </a:effectLst>
        </p:spPr>
        <p:txBody>
          <a:bodyPr/>
          <a:lstStyle/>
          <a:p>
            <a:endParaRPr lang="en-IN" sz="2400"/>
          </a:p>
        </p:txBody>
      </p:sp>
      <p:sp>
        <p:nvSpPr>
          <p:cNvPr id="53" name="Shape 51"/>
          <p:cNvSpPr/>
          <p:nvPr/>
        </p:nvSpPr>
        <p:spPr>
          <a:xfrm>
            <a:off x="9034272" y="5010912"/>
            <a:ext cx="60960" cy="1170432"/>
          </a:xfrm>
          <a:prstGeom prst="rect">
            <a:avLst/>
          </a:prstGeom>
          <a:solidFill>
            <a:srgbClr val="C8102E"/>
          </a:solidFill>
          <a:ln/>
        </p:spPr>
        <p:txBody>
          <a:bodyPr/>
          <a:lstStyle/>
          <a:p>
            <a:endParaRPr lang="en-IN" sz="2400"/>
          </a:p>
        </p:txBody>
      </p:sp>
      <p:sp>
        <p:nvSpPr>
          <p:cNvPr id="54" name="Text 52"/>
          <p:cNvSpPr/>
          <p:nvPr/>
        </p:nvSpPr>
        <p:spPr>
          <a:xfrm>
            <a:off x="9217152" y="5169408"/>
            <a:ext cx="2438400" cy="51206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2133" b="1" dirty="0">
                <a:solidFill>
                  <a:srgbClr val="0B1B2E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Colgate</a:t>
            </a:r>
            <a:endParaRPr lang="en-US" sz="2133" dirty="0"/>
          </a:p>
        </p:txBody>
      </p:sp>
      <p:sp>
        <p:nvSpPr>
          <p:cNvPr id="55" name="Text 53"/>
          <p:cNvSpPr/>
          <p:nvPr/>
        </p:nvSpPr>
        <p:spPr>
          <a:xfrm>
            <a:off x="9217152" y="5742432"/>
            <a:ext cx="2438400" cy="2682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067" b="1" kern="0" spc="133" dirty="0">
                <a:solidFill>
                  <a:srgbClr val="C810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Oral Care</a:t>
            </a:r>
            <a:endParaRPr lang="en-US" sz="1067" dirty="0"/>
          </a:p>
        </p:txBody>
      </p:sp>
      <p:sp>
        <p:nvSpPr>
          <p:cNvPr id="56" name="Text 54"/>
          <p:cNvSpPr/>
          <p:nvPr/>
        </p:nvSpPr>
        <p:spPr>
          <a:xfrm>
            <a:off x="548640" y="6096000"/>
            <a:ext cx="11094720" cy="2682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/>
            <a:r>
              <a:rPr lang="en-US" sz="1067" i="1" dirty="0">
                <a:solidFill>
                  <a:srgbClr val="94A3B8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Representative selection — full SKU and brand list available on request.</a:t>
            </a:r>
            <a:endParaRPr lang="en-US" sz="1067" dirty="0"/>
          </a:p>
        </p:txBody>
      </p:sp>
      <p:sp>
        <p:nvSpPr>
          <p:cNvPr id="57" name="Shape 55"/>
          <p:cNvSpPr/>
          <p:nvPr/>
        </p:nvSpPr>
        <p:spPr>
          <a:xfrm>
            <a:off x="0" y="6461760"/>
            <a:ext cx="12192000" cy="396240"/>
          </a:xfrm>
          <a:prstGeom prst="rect">
            <a:avLst/>
          </a:prstGeom>
          <a:solidFill>
            <a:srgbClr val="0B1B2E"/>
          </a:solidFill>
          <a:ln/>
        </p:spPr>
        <p:txBody>
          <a:bodyPr/>
          <a:lstStyle/>
          <a:p>
            <a:endParaRPr lang="en-IN" sz="2400"/>
          </a:p>
        </p:txBody>
      </p:sp>
      <p:sp>
        <p:nvSpPr>
          <p:cNvPr id="58" name="Shape 56"/>
          <p:cNvSpPr/>
          <p:nvPr/>
        </p:nvSpPr>
        <p:spPr>
          <a:xfrm>
            <a:off x="0" y="6461760"/>
            <a:ext cx="12192000" cy="24384"/>
          </a:xfrm>
          <a:prstGeom prst="rect">
            <a:avLst/>
          </a:prstGeom>
          <a:solidFill>
            <a:srgbClr val="C9A14A"/>
          </a:solidFill>
          <a:ln/>
        </p:spPr>
        <p:txBody>
          <a:bodyPr/>
          <a:lstStyle/>
          <a:p>
            <a:endParaRPr lang="en-IN" sz="2400"/>
          </a:p>
        </p:txBody>
      </p:sp>
      <p:sp>
        <p:nvSpPr>
          <p:cNvPr id="59" name="Text 57"/>
          <p:cNvSpPr/>
          <p:nvPr/>
        </p:nvSpPr>
        <p:spPr>
          <a:xfrm>
            <a:off x="487680" y="6486144"/>
            <a:ext cx="8534400" cy="3779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933" kern="0" spc="133" dirty="0">
                <a:solidFill>
                  <a:srgbClr val="8FA3B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SHOP RIGHTEPAY CORPORATION LIMITED   ·   Retail &amp; Wholesale Trading House</a:t>
            </a:r>
            <a:endParaRPr lang="en-US" sz="933" dirty="0"/>
          </a:p>
        </p:txBody>
      </p:sp>
      <p:sp>
        <p:nvSpPr>
          <p:cNvPr id="60" name="Text 58"/>
          <p:cNvSpPr/>
          <p:nvPr/>
        </p:nvSpPr>
        <p:spPr>
          <a:xfrm>
            <a:off x="8534400" y="6486144"/>
            <a:ext cx="2438400" cy="3779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/>
            <a:r>
              <a:rPr lang="en-US" sz="867" dirty="0">
                <a:solidFill>
                  <a:srgbClr val="6A809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CIN U45400WB2011PLC161876</a:t>
            </a:r>
            <a:endParaRPr lang="en-US" sz="867" dirty="0"/>
          </a:p>
        </p:txBody>
      </p:sp>
      <p:sp>
        <p:nvSpPr>
          <p:cNvPr id="61" name="Text 59"/>
          <p:cNvSpPr/>
          <p:nvPr/>
        </p:nvSpPr>
        <p:spPr>
          <a:xfrm>
            <a:off x="11155680" y="6486144"/>
            <a:ext cx="853440" cy="3779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/>
            <a:r>
              <a:rPr lang="en-US" sz="1200" b="1" dirty="0">
                <a:solidFill>
                  <a:srgbClr val="C9A1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08</a:t>
            </a:r>
            <a:endParaRPr lang="en-US" sz="1200" dirty="0"/>
          </a:p>
        </p:txBody>
      </p:sp>
      <p:sp>
        <p:nvSpPr>
          <p:cNvPr id="63" name="Text 1">
            <a:extLst>
              <a:ext uri="{FF2B5EF4-FFF2-40B4-BE49-F238E27FC236}">
                <a16:creationId xmlns:a16="http://schemas.microsoft.com/office/drawing/2014/main" id="{023561D1-FCA3-D621-8089-A818C7C1F9F3}"/>
              </a:ext>
            </a:extLst>
          </p:cNvPr>
          <p:cNvSpPr/>
          <p:nvPr/>
        </p:nvSpPr>
        <p:spPr>
          <a:xfrm>
            <a:off x="640080" y="411480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600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26  ·  Our Brand Partners</a:t>
            </a:r>
          </a:p>
          <a:p>
            <a:pPr marL="0" indent="0">
              <a:buNone/>
            </a:pPr>
            <a:endParaRPr lang="en-US" sz="1100" b="1" kern="0" spc="600" dirty="0">
              <a:solidFill>
                <a:srgbClr val="EA5826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pPr marL="0" indent="0">
              <a:buNone/>
            </a:pPr>
            <a:endParaRPr lang="en-US" sz="1100" dirty="0"/>
          </a:p>
        </p:txBody>
      </p:sp>
    </p:spTree>
  </p:cSld>
  <p:clrMapOvr>
    <a:masterClrMapping/>
  </p:clrMapOvr>
  <p:transition spd="slow">
    <p:wheel spokes="1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0" y="0"/>
            <a:ext cx="5486400" cy="6858000"/>
          </a:xfrm>
          <a:prstGeom prst="rect">
            <a:avLst/>
          </a:prstGeom>
          <a:solidFill>
            <a:srgbClr val="165225"/>
          </a:solidFill>
          <a:ln/>
        </p:spPr>
        <p:txBody>
          <a:bodyPr/>
          <a:lstStyle/>
          <a:p>
            <a:endParaRPr lang="en-IN" sz="2400"/>
          </a:p>
        </p:txBody>
      </p:sp>
      <p:sp>
        <p:nvSpPr>
          <p:cNvPr id="3" name="Shape 1"/>
          <p:cNvSpPr/>
          <p:nvPr/>
        </p:nvSpPr>
        <p:spPr>
          <a:xfrm>
            <a:off x="5486400" y="0"/>
            <a:ext cx="48768" cy="6858000"/>
          </a:xfrm>
          <a:prstGeom prst="rect">
            <a:avLst/>
          </a:prstGeom>
          <a:solidFill>
            <a:srgbClr val="F0A830"/>
          </a:solidFill>
          <a:ln/>
        </p:spPr>
        <p:txBody>
          <a:bodyPr/>
          <a:lstStyle/>
          <a:p>
            <a:endParaRPr lang="en-IN" sz="2400"/>
          </a:p>
        </p:txBody>
      </p:sp>
      <p:sp>
        <p:nvSpPr>
          <p:cNvPr id="4" name="Shape 2"/>
          <p:cNvSpPr/>
          <p:nvPr/>
        </p:nvSpPr>
        <p:spPr>
          <a:xfrm>
            <a:off x="5535168" y="0"/>
            <a:ext cx="6656832" cy="6858000"/>
          </a:xfrm>
          <a:prstGeom prst="rect">
            <a:avLst/>
          </a:prstGeom>
          <a:solidFill>
            <a:srgbClr val="F8FAFC"/>
          </a:solidFill>
          <a:ln/>
        </p:spPr>
        <p:txBody>
          <a:bodyPr/>
          <a:lstStyle/>
          <a:p>
            <a:endParaRPr lang="en-IN" sz="2400"/>
          </a:p>
        </p:txBody>
      </p:sp>
      <p:sp>
        <p:nvSpPr>
          <p:cNvPr id="5" name="Text 3"/>
          <p:cNvSpPr/>
          <p:nvPr/>
        </p:nvSpPr>
        <p:spPr>
          <a:xfrm>
            <a:off x="487680" y="670560"/>
            <a:ext cx="4632960" cy="304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200" b="1" kern="0" spc="533" dirty="0">
                <a:solidFill>
                  <a:srgbClr val="F0A8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OUR OWN BRAND</a:t>
            </a:r>
            <a:endParaRPr lang="en-US" sz="1200" dirty="0"/>
          </a:p>
        </p:txBody>
      </p:sp>
      <p:pic>
        <p:nvPicPr>
          <p:cNvPr id="6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853440" y="1219200"/>
            <a:ext cx="3779520" cy="377952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Shape 4"/>
          <p:cNvSpPr/>
          <p:nvPr/>
        </p:nvSpPr>
        <p:spPr>
          <a:xfrm>
            <a:off x="487680" y="5242560"/>
            <a:ext cx="609600" cy="36576"/>
          </a:xfrm>
          <a:prstGeom prst="rect">
            <a:avLst/>
          </a:prstGeom>
          <a:solidFill>
            <a:srgbClr val="F0A830"/>
          </a:solidFill>
          <a:ln/>
        </p:spPr>
        <p:txBody>
          <a:bodyPr/>
          <a:lstStyle/>
          <a:p>
            <a:endParaRPr lang="en-IN" sz="2400"/>
          </a:p>
        </p:txBody>
      </p:sp>
      <p:sp>
        <p:nvSpPr>
          <p:cNvPr id="8" name="Text 5"/>
          <p:cNvSpPr/>
          <p:nvPr/>
        </p:nvSpPr>
        <p:spPr>
          <a:xfrm>
            <a:off x="487680" y="5364480"/>
            <a:ext cx="4632960" cy="670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4000" b="1" dirty="0">
                <a:solidFill>
                  <a:srgbClr val="8ECF9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Dhatri</a:t>
            </a:r>
            <a:endParaRPr lang="en-US" sz="4000" dirty="0"/>
          </a:p>
        </p:txBody>
      </p:sp>
      <p:sp>
        <p:nvSpPr>
          <p:cNvPr id="9" name="Text 6"/>
          <p:cNvSpPr/>
          <p:nvPr/>
        </p:nvSpPr>
        <p:spPr>
          <a:xfrm>
            <a:off x="487680" y="6071616"/>
            <a:ext cx="4632960" cy="304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467" i="1" dirty="0">
                <a:solidFill>
                  <a:srgbClr val="F0A83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Right Product · Right Price</a:t>
            </a:r>
            <a:endParaRPr lang="en-US" sz="1467" dirty="0"/>
          </a:p>
        </p:txBody>
      </p:sp>
      <p:sp>
        <p:nvSpPr>
          <p:cNvPr id="13" name="Text 10"/>
          <p:cNvSpPr/>
          <p:nvPr/>
        </p:nvSpPr>
        <p:spPr>
          <a:xfrm>
            <a:off x="5791200" y="792480"/>
            <a:ext cx="6035040" cy="6096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2933" b="1" dirty="0">
                <a:solidFill>
                  <a:srgbClr val="0B1B2E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Our Own Brand — Launching 2026</a:t>
            </a:r>
            <a:endParaRPr lang="en-US" sz="2933" dirty="0"/>
          </a:p>
        </p:txBody>
      </p:sp>
      <p:sp>
        <p:nvSpPr>
          <p:cNvPr id="14" name="Shape 11"/>
          <p:cNvSpPr/>
          <p:nvPr/>
        </p:nvSpPr>
        <p:spPr>
          <a:xfrm>
            <a:off x="5791200" y="1463040"/>
            <a:ext cx="609600" cy="36576"/>
          </a:xfrm>
          <a:prstGeom prst="rect">
            <a:avLst/>
          </a:prstGeom>
          <a:solidFill>
            <a:srgbClr val="2C7A3F"/>
          </a:solidFill>
          <a:ln/>
        </p:spPr>
        <p:txBody>
          <a:bodyPr/>
          <a:lstStyle/>
          <a:p>
            <a:endParaRPr lang="en-IN" sz="2400"/>
          </a:p>
        </p:txBody>
      </p:sp>
      <p:sp>
        <p:nvSpPr>
          <p:cNvPr id="15" name="Text 12"/>
          <p:cNvSpPr/>
          <p:nvPr/>
        </p:nvSpPr>
        <p:spPr>
          <a:xfrm>
            <a:off x="5791200" y="1645920"/>
            <a:ext cx="603504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333" dirty="0">
                <a:solidFill>
                  <a:srgbClr val="4755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30+ packaged daily-use products across the most essential grocery and dry-goods categories — direct sourcing, fair pricing, consistent quality.</a:t>
            </a:r>
            <a:endParaRPr lang="en-US" sz="1333" dirty="0"/>
          </a:p>
        </p:txBody>
      </p:sp>
      <p:sp>
        <p:nvSpPr>
          <p:cNvPr id="16" name="Shape 13"/>
          <p:cNvSpPr/>
          <p:nvPr/>
        </p:nvSpPr>
        <p:spPr>
          <a:xfrm>
            <a:off x="5791200" y="2560320"/>
            <a:ext cx="2865120" cy="1280160"/>
          </a:xfrm>
          <a:prstGeom prst="rect">
            <a:avLst/>
          </a:prstGeom>
          <a:solidFill>
            <a:srgbClr val="FFFFFF"/>
          </a:solidFill>
          <a:ln w="12700">
            <a:solidFill>
              <a:srgbClr val="EEF2F7"/>
            </a:solidFill>
            <a:prstDash val="solid"/>
          </a:ln>
          <a:effectLst>
            <a:outerShdw blurRad="76200" dist="25400" dir="5400000" algn="bl" rotWithShape="0">
              <a:srgbClr val="000000">
                <a:alpha val="6000"/>
              </a:srgbClr>
            </a:outerShdw>
          </a:effectLst>
        </p:spPr>
        <p:txBody>
          <a:bodyPr/>
          <a:lstStyle/>
          <a:p>
            <a:endParaRPr lang="en-IN" sz="2400"/>
          </a:p>
        </p:txBody>
      </p:sp>
      <p:sp>
        <p:nvSpPr>
          <p:cNvPr id="17" name="Shape 14"/>
          <p:cNvSpPr/>
          <p:nvPr/>
        </p:nvSpPr>
        <p:spPr>
          <a:xfrm>
            <a:off x="5791200" y="2560320"/>
            <a:ext cx="2865120" cy="48768"/>
          </a:xfrm>
          <a:prstGeom prst="rect">
            <a:avLst/>
          </a:prstGeom>
          <a:solidFill>
            <a:srgbClr val="2C7A3F"/>
          </a:solidFill>
          <a:ln/>
        </p:spPr>
        <p:txBody>
          <a:bodyPr/>
          <a:lstStyle/>
          <a:p>
            <a:endParaRPr lang="en-IN" sz="2400"/>
          </a:p>
        </p:txBody>
      </p:sp>
      <p:sp>
        <p:nvSpPr>
          <p:cNvPr id="18" name="Text 15"/>
          <p:cNvSpPr/>
          <p:nvPr/>
        </p:nvSpPr>
        <p:spPr>
          <a:xfrm>
            <a:off x="5937504" y="2682240"/>
            <a:ext cx="1828800" cy="3413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333" b="1" dirty="0">
                <a:solidFill>
                  <a:srgbClr val="0B1B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Lentils &amp; Pulses</a:t>
            </a:r>
            <a:endParaRPr lang="en-US" sz="1333" dirty="0"/>
          </a:p>
        </p:txBody>
      </p:sp>
      <p:sp>
        <p:nvSpPr>
          <p:cNvPr id="19" name="Text 16"/>
          <p:cNvSpPr/>
          <p:nvPr/>
        </p:nvSpPr>
        <p:spPr>
          <a:xfrm>
            <a:off x="7741920" y="2682240"/>
            <a:ext cx="853440" cy="3413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/>
            <a:r>
              <a:rPr lang="en-US" sz="1200" b="1" dirty="0">
                <a:solidFill>
                  <a:srgbClr val="F0A83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8 SKUs</a:t>
            </a:r>
            <a:endParaRPr lang="en-US" sz="1200" dirty="0"/>
          </a:p>
        </p:txBody>
      </p:sp>
      <p:sp>
        <p:nvSpPr>
          <p:cNvPr id="20" name="Text 17"/>
          <p:cNvSpPr/>
          <p:nvPr/>
        </p:nvSpPr>
        <p:spPr>
          <a:xfrm>
            <a:off x="5937504" y="3048000"/>
            <a:ext cx="262128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067" dirty="0">
                <a:solidFill>
                  <a:srgbClr val="4755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Masoor, Moong, Chana, Toor, Urad — split and whole</a:t>
            </a:r>
            <a:endParaRPr lang="en-US" sz="1067" dirty="0"/>
          </a:p>
        </p:txBody>
      </p:sp>
      <p:sp>
        <p:nvSpPr>
          <p:cNvPr id="21" name="Shape 18"/>
          <p:cNvSpPr/>
          <p:nvPr/>
        </p:nvSpPr>
        <p:spPr>
          <a:xfrm>
            <a:off x="8839200" y="2560320"/>
            <a:ext cx="2865120" cy="1280160"/>
          </a:xfrm>
          <a:prstGeom prst="rect">
            <a:avLst/>
          </a:prstGeom>
          <a:solidFill>
            <a:srgbClr val="FFFFFF"/>
          </a:solidFill>
          <a:ln w="12700">
            <a:solidFill>
              <a:srgbClr val="EEF2F7"/>
            </a:solidFill>
            <a:prstDash val="solid"/>
          </a:ln>
          <a:effectLst>
            <a:outerShdw blurRad="76200" dist="25400" dir="5400000" algn="bl" rotWithShape="0">
              <a:srgbClr val="000000">
                <a:alpha val="6000"/>
              </a:srgbClr>
            </a:outerShdw>
          </a:effectLst>
        </p:spPr>
        <p:txBody>
          <a:bodyPr/>
          <a:lstStyle/>
          <a:p>
            <a:endParaRPr lang="en-IN" sz="2400"/>
          </a:p>
        </p:txBody>
      </p:sp>
      <p:sp>
        <p:nvSpPr>
          <p:cNvPr id="22" name="Shape 19"/>
          <p:cNvSpPr/>
          <p:nvPr/>
        </p:nvSpPr>
        <p:spPr>
          <a:xfrm>
            <a:off x="8839200" y="2560320"/>
            <a:ext cx="2865120" cy="48768"/>
          </a:xfrm>
          <a:prstGeom prst="rect">
            <a:avLst/>
          </a:prstGeom>
          <a:solidFill>
            <a:srgbClr val="2C7A3F"/>
          </a:solidFill>
          <a:ln/>
        </p:spPr>
        <p:txBody>
          <a:bodyPr/>
          <a:lstStyle/>
          <a:p>
            <a:endParaRPr lang="en-IN" sz="2400"/>
          </a:p>
        </p:txBody>
      </p:sp>
      <p:sp>
        <p:nvSpPr>
          <p:cNvPr id="23" name="Text 20"/>
          <p:cNvSpPr/>
          <p:nvPr/>
        </p:nvSpPr>
        <p:spPr>
          <a:xfrm>
            <a:off x="8985504" y="2682240"/>
            <a:ext cx="1828800" cy="3413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333" b="1" dirty="0">
                <a:solidFill>
                  <a:srgbClr val="0B1B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Whole &amp; Ground Spices</a:t>
            </a:r>
            <a:endParaRPr lang="en-US" sz="1333" dirty="0"/>
          </a:p>
        </p:txBody>
      </p:sp>
      <p:sp>
        <p:nvSpPr>
          <p:cNvPr id="24" name="Text 21"/>
          <p:cNvSpPr/>
          <p:nvPr/>
        </p:nvSpPr>
        <p:spPr>
          <a:xfrm>
            <a:off x="10789920" y="2682240"/>
            <a:ext cx="853440" cy="3413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/>
            <a:r>
              <a:rPr lang="en-US" sz="1200" b="1" dirty="0">
                <a:solidFill>
                  <a:srgbClr val="F0A83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12 SKUs</a:t>
            </a:r>
            <a:endParaRPr lang="en-US" sz="1200" dirty="0"/>
          </a:p>
        </p:txBody>
      </p:sp>
      <p:sp>
        <p:nvSpPr>
          <p:cNvPr id="25" name="Text 22"/>
          <p:cNvSpPr/>
          <p:nvPr/>
        </p:nvSpPr>
        <p:spPr>
          <a:xfrm>
            <a:off x="8985504" y="3048000"/>
            <a:ext cx="262128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067" dirty="0">
                <a:solidFill>
                  <a:srgbClr val="4755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Single spices, blends, premium quality from origin</a:t>
            </a:r>
            <a:endParaRPr lang="en-US" sz="1067" dirty="0"/>
          </a:p>
        </p:txBody>
      </p:sp>
      <p:sp>
        <p:nvSpPr>
          <p:cNvPr id="26" name="Shape 23"/>
          <p:cNvSpPr/>
          <p:nvPr/>
        </p:nvSpPr>
        <p:spPr>
          <a:xfrm>
            <a:off x="5791200" y="3998976"/>
            <a:ext cx="2865120" cy="1280160"/>
          </a:xfrm>
          <a:prstGeom prst="rect">
            <a:avLst/>
          </a:prstGeom>
          <a:solidFill>
            <a:srgbClr val="FFFFFF"/>
          </a:solidFill>
          <a:ln w="12700">
            <a:solidFill>
              <a:srgbClr val="EEF2F7"/>
            </a:solidFill>
            <a:prstDash val="solid"/>
          </a:ln>
          <a:effectLst>
            <a:outerShdw blurRad="76200" dist="25400" dir="5400000" algn="bl" rotWithShape="0">
              <a:srgbClr val="000000">
                <a:alpha val="6000"/>
              </a:srgbClr>
            </a:outerShdw>
          </a:effectLst>
        </p:spPr>
        <p:txBody>
          <a:bodyPr/>
          <a:lstStyle/>
          <a:p>
            <a:endParaRPr lang="en-IN" sz="2400"/>
          </a:p>
        </p:txBody>
      </p:sp>
      <p:sp>
        <p:nvSpPr>
          <p:cNvPr id="27" name="Shape 24"/>
          <p:cNvSpPr/>
          <p:nvPr/>
        </p:nvSpPr>
        <p:spPr>
          <a:xfrm>
            <a:off x="5791200" y="3998976"/>
            <a:ext cx="2865120" cy="48768"/>
          </a:xfrm>
          <a:prstGeom prst="rect">
            <a:avLst/>
          </a:prstGeom>
          <a:solidFill>
            <a:srgbClr val="2C7A3F"/>
          </a:solidFill>
          <a:ln/>
        </p:spPr>
        <p:txBody>
          <a:bodyPr/>
          <a:lstStyle/>
          <a:p>
            <a:endParaRPr lang="en-IN" sz="2400"/>
          </a:p>
        </p:txBody>
      </p:sp>
      <p:sp>
        <p:nvSpPr>
          <p:cNvPr id="28" name="Text 25"/>
          <p:cNvSpPr/>
          <p:nvPr/>
        </p:nvSpPr>
        <p:spPr>
          <a:xfrm>
            <a:off x="5937504" y="4120896"/>
            <a:ext cx="1828800" cy="3413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333" b="1" dirty="0">
                <a:solidFill>
                  <a:srgbClr val="0B1B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Sugar Range</a:t>
            </a:r>
            <a:endParaRPr lang="en-US" sz="1333" dirty="0"/>
          </a:p>
        </p:txBody>
      </p:sp>
      <p:sp>
        <p:nvSpPr>
          <p:cNvPr id="29" name="Text 26"/>
          <p:cNvSpPr/>
          <p:nvPr/>
        </p:nvSpPr>
        <p:spPr>
          <a:xfrm>
            <a:off x="7741920" y="4120896"/>
            <a:ext cx="853440" cy="3413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/>
            <a:r>
              <a:rPr lang="en-US" sz="1200" b="1" dirty="0">
                <a:solidFill>
                  <a:srgbClr val="F0A83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3 SKUs</a:t>
            </a:r>
            <a:endParaRPr lang="en-US" sz="1200" dirty="0"/>
          </a:p>
        </p:txBody>
      </p:sp>
      <p:sp>
        <p:nvSpPr>
          <p:cNvPr id="30" name="Text 27"/>
          <p:cNvSpPr/>
          <p:nvPr/>
        </p:nvSpPr>
        <p:spPr>
          <a:xfrm>
            <a:off x="5937504" y="4486656"/>
            <a:ext cx="262128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067" dirty="0">
                <a:solidFill>
                  <a:srgbClr val="4755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Refined, raw, and premium small-grain offerings</a:t>
            </a:r>
            <a:endParaRPr lang="en-US" sz="1067" dirty="0"/>
          </a:p>
        </p:txBody>
      </p:sp>
      <p:sp>
        <p:nvSpPr>
          <p:cNvPr id="31" name="Shape 28"/>
          <p:cNvSpPr/>
          <p:nvPr/>
        </p:nvSpPr>
        <p:spPr>
          <a:xfrm>
            <a:off x="8839200" y="3998976"/>
            <a:ext cx="2865120" cy="1280160"/>
          </a:xfrm>
          <a:prstGeom prst="rect">
            <a:avLst/>
          </a:prstGeom>
          <a:solidFill>
            <a:srgbClr val="FFFFFF"/>
          </a:solidFill>
          <a:ln w="12700">
            <a:solidFill>
              <a:srgbClr val="EEF2F7"/>
            </a:solidFill>
            <a:prstDash val="solid"/>
          </a:ln>
          <a:effectLst>
            <a:outerShdw blurRad="76200" dist="25400" dir="5400000" algn="bl" rotWithShape="0">
              <a:srgbClr val="000000">
                <a:alpha val="6000"/>
              </a:srgbClr>
            </a:outerShdw>
          </a:effectLst>
        </p:spPr>
        <p:txBody>
          <a:bodyPr/>
          <a:lstStyle/>
          <a:p>
            <a:endParaRPr lang="en-IN" sz="2400"/>
          </a:p>
        </p:txBody>
      </p:sp>
      <p:sp>
        <p:nvSpPr>
          <p:cNvPr id="32" name="Shape 29"/>
          <p:cNvSpPr/>
          <p:nvPr/>
        </p:nvSpPr>
        <p:spPr>
          <a:xfrm>
            <a:off x="8839200" y="3998976"/>
            <a:ext cx="2865120" cy="48768"/>
          </a:xfrm>
          <a:prstGeom prst="rect">
            <a:avLst/>
          </a:prstGeom>
          <a:solidFill>
            <a:srgbClr val="2C7A3F"/>
          </a:solidFill>
          <a:ln/>
        </p:spPr>
        <p:txBody>
          <a:bodyPr/>
          <a:lstStyle/>
          <a:p>
            <a:endParaRPr lang="en-IN" sz="2400"/>
          </a:p>
        </p:txBody>
      </p:sp>
      <p:sp>
        <p:nvSpPr>
          <p:cNvPr id="33" name="Text 30"/>
          <p:cNvSpPr/>
          <p:nvPr/>
        </p:nvSpPr>
        <p:spPr>
          <a:xfrm>
            <a:off x="8985504" y="4120896"/>
            <a:ext cx="1828800" cy="3413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333" b="1" dirty="0">
                <a:solidFill>
                  <a:srgbClr val="0B1B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Nuts &amp; Dry Fruits</a:t>
            </a:r>
            <a:endParaRPr lang="en-US" sz="1333" dirty="0"/>
          </a:p>
        </p:txBody>
      </p:sp>
      <p:sp>
        <p:nvSpPr>
          <p:cNvPr id="34" name="Text 31"/>
          <p:cNvSpPr/>
          <p:nvPr/>
        </p:nvSpPr>
        <p:spPr>
          <a:xfrm>
            <a:off x="10789920" y="4120896"/>
            <a:ext cx="853440" cy="3413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/>
            <a:r>
              <a:rPr lang="en-US" sz="1200" b="1" dirty="0">
                <a:solidFill>
                  <a:srgbClr val="F0A830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7 SKUs</a:t>
            </a:r>
            <a:endParaRPr lang="en-US" sz="1200" dirty="0"/>
          </a:p>
        </p:txBody>
      </p:sp>
      <p:sp>
        <p:nvSpPr>
          <p:cNvPr id="35" name="Text 32"/>
          <p:cNvSpPr/>
          <p:nvPr/>
        </p:nvSpPr>
        <p:spPr>
          <a:xfrm>
            <a:off x="8985504" y="4486656"/>
            <a:ext cx="2621280" cy="7315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067" dirty="0">
                <a:solidFill>
                  <a:srgbClr val="4755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Cashew (W180/W240), almonds, raisins, mixed packs</a:t>
            </a:r>
            <a:endParaRPr lang="en-US" sz="1067" dirty="0"/>
          </a:p>
        </p:txBody>
      </p:sp>
      <p:sp>
        <p:nvSpPr>
          <p:cNvPr id="36" name="Shape 33"/>
          <p:cNvSpPr/>
          <p:nvPr/>
        </p:nvSpPr>
        <p:spPr>
          <a:xfrm>
            <a:off x="0" y="6461760"/>
            <a:ext cx="12192000" cy="396240"/>
          </a:xfrm>
          <a:prstGeom prst="rect">
            <a:avLst/>
          </a:prstGeom>
          <a:solidFill>
            <a:srgbClr val="165225"/>
          </a:solidFill>
          <a:ln/>
        </p:spPr>
        <p:txBody>
          <a:bodyPr/>
          <a:lstStyle/>
          <a:p>
            <a:endParaRPr lang="en-IN" sz="2400"/>
          </a:p>
        </p:txBody>
      </p:sp>
      <p:sp>
        <p:nvSpPr>
          <p:cNvPr id="37" name="Shape 34"/>
          <p:cNvSpPr/>
          <p:nvPr/>
        </p:nvSpPr>
        <p:spPr>
          <a:xfrm>
            <a:off x="0" y="6461760"/>
            <a:ext cx="12192000" cy="24384"/>
          </a:xfrm>
          <a:prstGeom prst="rect">
            <a:avLst/>
          </a:prstGeom>
          <a:solidFill>
            <a:srgbClr val="F0A830"/>
          </a:solidFill>
          <a:ln/>
        </p:spPr>
        <p:txBody>
          <a:bodyPr/>
          <a:lstStyle/>
          <a:p>
            <a:endParaRPr lang="en-IN" sz="2400"/>
          </a:p>
        </p:txBody>
      </p:sp>
      <p:sp>
        <p:nvSpPr>
          <p:cNvPr id="38" name="Text 35"/>
          <p:cNvSpPr/>
          <p:nvPr/>
        </p:nvSpPr>
        <p:spPr>
          <a:xfrm>
            <a:off x="487680" y="6486144"/>
            <a:ext cx="10363200" cy="3779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933" kern="0" spc="133" dirty="0">
                <a:solidFill>
                  <a:srgbClr val="F0A830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DHATRI by SHOP RIGHTEPAY CORPORATION LIMITED  ·  Launching 2026  ·  Trademark Filed Class 35</a:t>
            </a:r>
            <a:endParaRPr lang="en-US" sz="933" dirty="0"/>
          </a:p>
        </p:txBody>
      </p:sp>
      <p:sp>
        <p:nvSpPr>
          <p:cNvPr id="39" name="Text 36"/>
          <p:cNvSpPr/>
          <p:nvPr/>
        </p:nvSpPr>
        <p:spPr>
          <a:xfrm>
            <a:off x="11155680" y="6486144"/>
            <a:ext cx="853440" cy="3779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/>
            <a:r>
              <a:rPr lang="en-US" sz="12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10</a:t>
            </a:r>
            <a:endParaRPr lang="en-US" sz="1200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3250">
        <p15:prstTrans prst="origami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/>
          <p:cNvSpPr/>
          <p:nvPr/>
        </p:nvSpPr>
        <p:spPr>
          <a:xfrm>
            <a:off x="548640" y="731520"/>
            <a:ext cx="11094720" cy="8534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4000" b="1" dirty="0">
                <a:solidFill>
                  <a:srgbClr val="0B1B2E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Credentials &amp; Recognition</a:t>
            </a:r>
            <a:endParaRPr lang="en-US" sz="4000" dirty="0"/>
          </a:p>
        </p:txBody>
      </p:sp>
      <p:sp>
        <p:nvSpPr>
          <p:cNvPr id="6" name="Shape 4"/>
          <p:cNvSpPr/>
          <p:nvPr/>
        </p:nvSpPr>
        <p:spPr>
          <a:xfrm>
            <a:off x="548640" y="1584960"/>
            <a:ext cx="731520" cy="48768"/>
          </a:xfrm>
          <a:prstGeom prst="rect">
            <a:avLst/>
          </a:prstGeom>
          <a:solidFill>
            <a:srgbClr val="C9A14A"/>
          </a:solidFill>
          <a:ln/>
        </p:spPr>
        <p:txBody>
          <a:bodyPr/>
          <a:lstStyle/>
          <a:p>
            <a:endParaRPr lang="en-IN" sz="2400"/>
          </a:p>
        </p:txBody>
      </p:sp>
      <p:sp>
        <p:nvSpPr>
          <p:cNvPr id="7" name="Text 5"/>
          <p:cNvSpPr/>
          <p:nvPr/>
        </p:nvSpPr>
        <p:spPr>
          <a:xfrm>
            <a:off x="548640" y="1731264"/>
            <a:ext cx="11094720" cy="487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333" dirty="0">
                <a:solidFill>
                  <a:srgbClr val="4755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Our enterprise carries credentials that matter to institutional buyers, distributors, and partners — from a global business data registry to local customer-facing verification.</a:t>
            </a:r>
            <a:endParaRPr lang="en-US" sz="1333" dirty="0"/>
          </a:p>
        </p:txBody>
      </p:sp>
      <p:sp>
        <p:nvSpPr>
          <p:cNvPr id="8" name="Shape 6"/>
          <p:cNvSpPr/>
          <p:nvPr/>
        </p:nvSpPr>
        <p:spPr>
          <a:xfrm>
            <a:off x="548640" y="2377440"/>
            <a:ext cx="5486400" cy="3901440"/>
          </a:xfrm>
          <a:prstGeom prst="rect">
            <a:avLst/>
          </a:prstGeom>
          <a:solidFill>
            <a:srgbClr val="FFFFFF"/>
          </a:solidFill>
          <a:ln w="12700">
            <a:solidFill>
              <a:srgbClr val="EEF2F7"/>
            </a:solidFill>
            <a:prstDash val="solid"/>
          </a:ln>
          <a:effectLst>
            <a:outerShdw blurRad="127000" dist="38100" dir="5400000" algn="bl" rotWithShape="0">
              <a:srgbClr val="000000">
                <a:alpha val="8000"/>
              </a:srgbClr>
            </a:outerShdw>
          </a:effectLst>
        </p:spPr>
        <p:txBody>
          <a:bodyPr/>
          <a:lstStyle/>
          <a:p>
            <a:endParaRPr lang="en-IN" sz="2400"/>
          </a:p>
        </p:txBody>
      </p:sp>
      <p:sp>
        <p:nvSpPr>
          <p:cNvPr id="9" name="Shape 7"/>
          <p:cNvSpPr/>
          <p:nvPr/>
        </p:nvSpPr>
        <p:spPr>
          <a:xfrm>
            <a:off x="548640" y="2377440"/>
            <a:ext cx="5486400" cy="60960"/>
          </a:xfrm>
          <a:prstGeom prst="rect">
            <a:avLst/>
          </a:prstGeom>
          <a:solidFill>
            <a:srgbClr val="1B4F8A"/>
          </a:solidFill>
          <a:ln/>
        </p:spPr>
        <p:txBody>
          <a:bodyPr/>
          <a:lstStyle/>
          <a:p>
            <a:endParaRPr lang="en-IN" sz="2400"/>
          </a:p>
        </p:txBody>
      </p:sp>
      <p:sp>
        <p:nvSpPr>
          <p:cNvPr id="10" name="Text 8"/>
          <p:cNvSpPr/>
          <p:nvPr/>
        </p:nvSpPr>
        <p:spPr>
          <a:xfrm>
            <a:off x="792480" y="2535936"/>
            <a:ext cx="4998720" cy="304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200" b="1" kern="0" spc="400" dirty="0">
                <a:solidFill>
                  <a:srgbClr val="1B4F8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D&amp;B D-U-N-S® REGISTERED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792480" y="2865120"/>
            <a:ext cx="49987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2667" b="1" dirty="0">
                <a:solidFill>
                  <a:srgbClr val="0B1B2E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Number 873809885</a:t>
            </a:r>
            <a:endParaRPr lang="en-US" sz="2667" dirty="0"/>
          </a:p>
        </p:txBody>
      </p:sp>
      <p:pic>
        <p:nvPicPr>
          <p:cNvPr id="12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853440" y="3474720"/>
            <a:ext cx="4937760" cy="2377440"/>
          </a:xfrm>
          <a:prstGeom prst="rect">
            <a:avLst/>
          </a:prstGeom>
        </p:spPr>
      </p:pic>
      <p:sp>
        <p:nvSpPr>
          <p:cNvPr id="13" name="Text 10"/>
          <p:cNvSpPr/>
          <p:nvPr/>
        </p:nvSpPr>
        <p:spPr>
          <a:xfrm>
            <a:off x="792480" y="5888736"/>
            <a:ext cx="50596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000" i="1" dirty="0">
                <a:solidFill>
                  <a:srgbClr val="4755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Member of the Dun &amp; Bradstreet Global Database — a globally recognised business credentialling system used by major corporations worldwide.</a:t>
            </a:r>
            <a:endParaRPr lang="en-US" sz="1000" dirty="0"/>
          </a:p>
        </p:txBody>
      </p:sp>
      <p:sp>
        <p:nvSpPr>
          <p:cNvPr id="14" name="Shape 11"/>
          <p:cNvSpPr/>
          <p:nvPr/>
        </p:nvSpPr>
        <p:spPr>
          <a:xfrm>
            <a:off x="6156960" y="2377440"/>
            <a:ext cx="5486400" cy="3901440"/>
          </a:xfrm>
          <a:prstGeom prst="rect">
            <a:avLst/>
          </a:prstGeom>
          <a:solidFill>
            <a:srgbClr val="FFFFFF"/>
          </a:solidFill>
          <a:ln w="12700">
            <a:solidFill>
              <a:srgbClr val="EEF2F7"/>
            </a:solidFill>
            <a:prstDash val="solid"/>
          </a:ln>
          <a:effectLst>
            <a:outerShdw blurRad="127000" dist="38100" dir="5400000" algn="bl" rotWithShape="0">
              <a:srgbClr val="000000">
                <a:alpha val="8000"/>
              </a:srgbClr>
            </a:outerShdw>
          </a:effectLst>
        </p:spPr>
        <p:txBody>
          <a:bodyPr/>
          <a:lstStyle/>
          <a:p>
            <a:endParaRPr lang="en-IN" sz="2400"/>
          </a:p>
        </p:txBody>
      </p:sp>
      <p:sp>
        <p:nvSpPr>
          <p:cNvPr id="15" name="Shape 12"/>
          <p:cNvSpPr/>
          <p:nvPr/>
        </p:nvSpPr>
        <p:spPr>
          <a:xfrm>
            <a:off x="6156960" y="2377440"/>
            <a:ext cx="5486400" cy="60960"/>
          </a:xfrm>
          <a:prstGeom prst="rect">
            <a:avLst/>
          </a:prstGeom>
          <a:solidFill>
            <a:srgbClr val="4285F4"/>
          </a:solidFill>
          <a:ln/>
        </p:spPr>
        <p:txBody>
          <a:bodyPr/>
          <a:lstStyle/>
          <a:p>
            <a:endParaRPr lang="en-IN" sz="2400"/>
          </a:p>
        </p:txBody>
      </p:sp>
      <p:sp>
        <p:nvSpPr>
          <p:cNvPr id="16" name="Text 13"/>
          <p:cNvSpPr/>
          <p:nvPr/>
        </p:nvSpPr>
        <p:spPr>
          <a:xfrm>
            <a:off x="6400800" y="2535936"/>
            <a:ext cx="4998720" cy="304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200" b="1" kern="0" spc="400" dirty="0">
                <a:solidFill>
                  <a:srgbClr val="4285F4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GOOGLE BUSINESS VERIFIED</a:t>
            </a:r>
            <a:endParaRPr lang="en-US" sz="1200" dirty="0"/>
          </a:p>
        </p:txBody>
      </p:sp>
      <p:sp>
        <p:nvSpPr>
          <p:cNvPr id="17" name="Text 14"/>
          <p:cNvSpPr/>
          <p:nvPr/>
        </p:nvSpPr>
        <p:spPr>
          <a:xfrm>
            <a:off x="6400800" y="2865120"/>
            <a:ext cx="4998720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2667" b="1" dirty="0">
                <a:solidFill>
                  <a:srgbClr val="0B1B2E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Right Pay Shop</a:t>
            </a:r>
            <a:endParaRPr lang="en-US" sz="2667" dirty="0"/>
          </a:p>
        </p:txBody>
      </p:sp>
      <p:pic>
        <p:nvPicPr>
          <p:cNvPr id="18" name="Image 1" descr="preencoded.png"/>
          <p:cNvPicPr>
            <a:picLocks noChangeAspect="1"/>
          </p:cNvPicPr>
          <p:nvPr/>
        </p:nvPicPr>
        <p:blipFill>
          <a:blip r:embed="rId4"/>
          <a:srcRect/>
          <a:stretch/>
        </p:blipFill>
        <p:spPr>
          <a:xfrm>
            <a:off x="6827520" y="3474720"/>
            <a:ext cx="4145280" cy="2377440"/>
          </a:xfrm>
          <a:prstGeom prst="rect">
            <a:avLst/>
          </a:prstGeom>
        </p:spPr>
      </p:pic>
      <p:sp>
        <p:nvSpPr>
          <p:cNvPr id="19" name="Text 15"/>
          <p:cNvSpPr/>
          <p:nvPr/>
        </p:nvSpPr>
        <p:spPr>
          <a:xfrm>
            <a:off x="6400800" y="5888736"/>
            <a:ext cx="505968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000" i="1" dirty="0">
                <a:solidFill>
                  <a:srgbClr val="4755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Listed and verified on Google — discoverable on Search and Maps, rated by real customers. Scan the QR for our public business profile.</a:t>
            </a:r>
            <a:endParaRPr lang="en-US" sz="1000" dirty="0"/>
          </a:p>
        </p:txBody>
      </p:sp>
      <p:sp>
        <p:nvSpPr>
          <p:cNvPr id="20" name="Shape 16"/>
          <p:cNvSpPr/>
          <p:nvPr/>
        </p:nvSpPr>
        <p:spPr>
          <a:xfrm>
            <a:off x="0" y="6461760"/>
            <a:ext cx="12192000" cy="396240"/>
          </a:xfrm>
          <a:prstGeom prst="rect">
            <a:avLst/>
          </a:prstGeom>
          <a:solidFill>
            <a:srgbClr val="0B1B2E"/>
          </a:solidFill>
          <a:ln/>
        </p:spPr>
        <p:txBody>
          <a:bodyPr/>
          <a:lstStyle/>
          <a:p>
            <a:endParaRPr lang="en-IN" sz="2400"/>
          </a:p>
        </p:txBody>
      </p:sp>
      <p:sp>
        <p:nvSpPr>
          <p:cNvPr id="21" name="Shape 17"/>
          <p:cNvSpPr/>
          <p:nvPr/>
        </p:nvSpPr>
        <p:spPr>
          <a:xfrm>
            <a:off x="0" y="6461760"/>
            <a:ext cx="12192000" cy="24384"/>
          </a:xfrm>
          <a:prstGeom prst="rect">
            <a:avLst/>
          </a:prstGeom>
          <a:solidFill>
            <a:srgbClr val="C9A14A"/>
          </a:solidFill>
          <a:ln/>
        </p:spPr>
        <p:txBody>
          <a:bodyPr/>
          <a:lstStyle/>
          <a:p>
            <a:endParaRPr lang="en-IN" sz="2400"/>
          </a:p>
        </p:txBody>
      </p:sp>
      <p:sp>
        <p:nvSpPr>
          <p:cNvPr id="22" name="Text 18"/>
          <p:cNvSpPr/>
          <p:nvPr/>
        </p:nvSpPr>
        <p:spPr>
          <a:xfrm>
            <a:off x="487680" y="6486144"/>
            <a:ext cx="8534400" cy="3779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933" kern="0" spc="133" dirty="0">
                <a:solidFill>
                  <a:srgbClr val="8FA3B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SHOP RIGHTEPAY CORPORATION LIMITED   ·   Retail &amp; Wholesale Trading House</a:t>
            </a:r>
            <a:endParaRPr lang="en-US" sz="933" dirty="0"/>
          </a:p>
        </p:txBody>
      </p:sp>
      <p:sp>
        <p:nvSpPr>
          <p:cNvPr id="23" name="Text 19"/>
          <p:cNvSpPr/>
          <p:nvPr/>
        </p:nvSpPr>
        <p:spPr>
          <a:xfrm>
            <a:off x="8534400" y="6486144"/>
            <a:ext cx="2438400" cy="3779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/>
            <a:r>
              <a:rPr lang="en-US" sz="867" dirty="0">
                <a:solidFill>
                  <a:srgbClr val="6A809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CIN U45400WB2011PLC161876</a:t>
            </a:r>
            <a:endParaRPr lang="en-US" sz="867" dirty="0"/>
          </a:p>
        </p:txBody>
      </p:sp>
      <p:sp>
        <p:nvSpPr>
          <p:cNvPr id="24" name="Text 20"/>
          <p:cNvSpPr/>
          <p:nvPr/>
        </p:nvSpPr>
        <p:spPr>
          <a:xfrm>
            <a:off x="11155680" y="6486144"/>
            <a:ext cx="853440" cy="3779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/>
            <a:r>
              <a:rPr lang="en-US" sz="1200" b="1" dirty="0">
                <a:solidFill>
                  <a:srgbClr val="C9A1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13</a:t>
            </a:r>
            <a:endParaRPr lang="en-US" sz="1200" dirty="0"/>
          </a:p>
        </p:txBody>
      </p:sp>
      <p:sp>
        <p:nvSpPr>
          <p:cNvPr id="25" name="Text 1">
            <a:extLst>
              <a:ext uri="{FF2B5EF4-FFF2-40B4-BE49-F238E27FC236}">
                <a16:creationId xmlns:a16="http://schemas.microsoft.com/office/drawing/2014/main" id="{B588C2F2-D46F-E7FF-BE77-0B662D06E1AB}"/>
              </a:ext>
            </a:extLst>
          </p:cNvPr>
          <p:cNvSpPr/>
          <p:nvPr/>
        </p:nvSpPr>
        <p:spPr>
          <a:xfrm>
            <a:off x="640080" y="411480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600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27  ·  Credentials Recognition</a:t>
            </a:r>
            <a:endParaRPr lang="en-US" sz="1100" dirty="0"/>
          </a:p>
        </p:txBody>
      </p:sp>
    </p:spTree>
    <p:extLst>
      <p:ext uri="{BB962C8B-B14F-4D97-AF65-F5344CB8AC3E}">
        <p14:creationId xmlns:p14="http://schemas.microsoft.com/office/powerpoint/2010/main" val="40249604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wind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/>
          <p:cNvSpPr/>
          <p:nvPr/>
        </p:nvSpPr>
        <p:spPr>
          <a:xfrm>
            <a:off x="548640" y="731520"/>
            <a:ext cx="11094720" cy="8534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4000" b="1" dirty="0">
                <a:solidFill>
                  <a:srgbClr val="0B1B2E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Dhatri Product Range</a:t>
            </a:r>
            <a:endParaRPr lang="en-US" sz="4000" dirty="0"/>
          </a:p>
        </p:txBody>
      </p:sp>
      <p:sp>
        <p:nvSpPr>
          <p:cNvPr id="6" name="Shape 4"/>
          <p:cNvSpPr/>
          <p:nvPr/>
        </p:nvSpPr>
        <p:spPr>
          <a:xfrm>
            <a:off x="548640" y="1584960"/>
            <a:ext cx="731520" cy="48768"/>
          </a:xfrm>
          <a:prstGeom prst="rect">
            <a:avLst/>
          </a:prstGeom>
          <a:solidFill>
            <a:srgbClr val="2C7A3F"/>
          </a:solidFill>
          <a:ln/>
        </p:spPr>
        <p:txBody>
          <a:bodyPr/>
          <a:lstStyle/>
          <a:p>
            <a:endParaRPr lang="en-IN" sz="2400"/>
          </a:p>
        </p:txBody>
      </p:sp>
      <p:sp>
        <p:nvSpPr>
          <p:cNvPr id="7" name="Text 5"/>
          <p:cNvSpPr/>
          <p:nvPr/>
        </p:nvSpPr>
        <p:spPr>
          <a:xfrm>
            <a:off x="548640" y="1731264"/>
            <a:ext cx="11094720" cy="487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333" dirty="0">
                <a:solidFill>
                  <a:srgbClr val="4755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 complete daily-essentials portfolio across four high-velocity categories — 30+ SKUs in total. All products are quality-checked, hygienically packed, and priced to win the kitchen.</a:t>
            </a:r>
            <a:endParaRPr lang="en-US" sz="1333" dirty="0"/>
          </a:p>
        </p:txBody>
      </p:sp>
      <p:sp>
        <p:nvSpPr>
          <p:cNvPr id="8" name="Shape 6"/>
          <p:cNvSpPr/>
          <p:nvPr/>
        </p:nvSpPr>
        <p:spPr>
          <a:xfrm>
            <a:off x="548640" y="2377440"/>
            <a:ext cx="2645664" cy="548640"/>
          </a:xfrm>
          <a:prstGeom prst="rect">
            <a:avLst/>
          </a:prstGeom>
          <a:solidFill>
            <a:srgbClr val="2C7A3F"/>
          </a:solidFill>
          <a:ln/>
        </p:spPr>
        <p:txBody>
          <a:bodyPr/>
          <a:lstStyle/>
          <a:p>
            <a:endParaRPr lang="en-IN" sz="2400"/>
          </a:p>
        </p:txBody>
      </p:sp>
      <p:sp>
        <p:nvSpPr>
          <p:cNvPr id="9" name="Text 7"/>
          <p:cNvSpPr/>
          <p:nvPr/>
        </p:nvSpPr>
        <p:spPr>
          <a:xfrm>
            <a:off x="670560" y="2377440"/>
            <a:ext cx="2401824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200" b="1" kern="0" spc="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LENTILS &amp; PULSES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548640" y="2926080"/>
            <a:ext cx="2645664" cy="3352800"/>
          </a:xfrm>
          <a:prstGeom prst="rect">
            <a:avLst/>
          </a:prstGeom>
          <a:solidFill>
            <a:srgbClr val="FFFFFF"/>
          </a:solidFill>
          <a:ln w="12700">
            <a:solidFill>
              <a:srgbClr val="EEF2F7"/>
            </a:solidFill>
            <a:prstDash val="solid"/>
          </a:ln>
          <a:effectLst>
            <a:outerShdw blurRad="76200" dist="25400" dir="5400000" algn="bl" rotWithShape="0">
              <a:srgbClr val="000000">
                <a:alpha val="5000"/>
              </a:srgbClr>
            </a:outerShdw>
          </a:effectLst>
        </p:spPr>
        <p:txBody>
          <a:bodyPr/>
          <a:lstStyle/>
          <a:p>
            <a:endParaRPr lang="en-IN" sz="2400"/>
          </a:p>
        </p:txBody>
      </p:sp>
      <p:sp>
        <p:nvSpPr>
          <p:cNvPr id="11" name="Shape 9"/>
          <p:cNvSpPr/>
          <p:nvPr/>
        </p:nvSpPr>
        <p:spPr>
          <a:xfrm>
            <a:off x="731520" y="3169920"/>
            <a:ext cx="97536" cy="97536"/>
          </a:xfrm>
          <a:prstGeom prst="rect">
            <a:avLst/>
          </a:prstGeom>
          <a:solidFill>
            <a:srgbClr val="2C7A3F"/>
          </a:solidFill>
          <a:ln w="12700">
            <a:solidFill>
              <a:srgbClr val="2C7A3F"/>
            </a:solidFill>
            <a:prstDash val="solid"/>
          </a:ln>
        </p:spPr>
        <p:txBody>
          <a:bodyPr/>
          <a:lstStyle/>
          <a:p>
            <a:endParaRPr lang="en-IN" sz="2400"/>
          </a:p>
        </p:txBody>
      </p:sp>
      <p:sp>
        <p:nvSpPr>
          <p:cNvPr id="12" name="Text 10"/>
          <p:cNvSpPr/>
          <p:nvPr/>
        </p:nvSpPr>
        <p:spPr>
          <a:xfrm>
            <a:off x="914400" y="3048000"/>
            <a:ext cx="2194560" cy="3413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133" dirty="0">
                <a:solidFill>
                  <a:srgbClr val="0B1B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Masoor Dal (Red Lentils)</a:t>
            </a:r>
            <a:endParaRPr lang="en-US" sz="1133" dirty="0"/>
          </a:p>
        </p:txBody>
      </p:sp>
      <p:sp>
        <p:nvSpPr>
          <p:cNvPr id="13" name="Shape 11"/>
          <p:cNvSpPr/>
          <p:nvPr/>
        </p:nvSpPr>
        <p:spPr>
          <a:xfrm>
            <a:off x="731520" y="3572256"/>
            <a:ext cx="97536" cy="97536"/>
          </a:xfrm>
          <a:prstGeom prst="rect">
            <a:avLst/>
          </a:prstGeom>
          <a:solidFill>
            <a:srgbClr val="2C7A3F"/>
          </a:solidFill>
          <a:ln w="12700">
            <a:solidFill>
              <a:srgbClr val="2C7A3F"/>
            </a:solidFill>
            <a:prstDash val="solid"/>
          </a:ln>
        </p:spPr>
        <p:txBody>
          <a:bodyPr/>
          <a:lstStyle/>
          <a:p>
            <a:endParaRPr lang="en-IN" sz="2400"/>
          </a:p>
        </p:txBody>
      </p:sp>
      <p:sp>
        <p:nvSpPr>
          <p:cNvPr id="14" name="Text 12"/>
          <p:cNvSpPr/>
          <p:nvPr/>
        </p:nvSpPr>
        <p:spPr>
          <a:xfrm>
            <a:off x="914400" y="3450336"/>
            <a:ext cx="2194560" cy="3413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133" dirty="0">
                <a:solidFill>
                  <a:srgbClr val="0B1B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Moong Dal (Yellow)</a:t>
            </a:r>
            <a:endParaRPr lang="en-US" sz="1133" dirty="0"/>
          </a:p>
        </p:txBody>
      </p:sp>
      <p:sp>
        <p:nvSpPr>
          <p:cNvPr id="15" name="Shape 13"/>
          <p:cNvSpPr/>
          <p:nvPr/>
        </p:nvSpPr>
        <p:spPr>
          <a:xfrm>
            <a:off x="731520" y="3974592"/>
            <a:ext cx="97536" cy="97536"/>
          </a:xfrm>
          <a:prstGeom prst="rect">
            <a:avLst/>
          </a:prstGeom>
          <a:solidFill>
            <a:srgbClr val="2C7A3F"/>
          </a:solidFill>
          <a:ln w="12700">
            <a:solidFill>
              <a:srgbClr val="2C7A3F"/>
            </a:solidFill>
            <a:prstDash val="solid"/>
          </a:ln>
        </p:spPr>
        <p:txBody>
          <a:bodyPr/>
          <a:lstStyle/>
          <a:p>
            <a:endParaRPr lang="en-IN" sz="2400"/>
          </a:p>
        </p:txBody>
      </p:sp>
      <p:sp>
        <p:nvSpPr>
          <p:cNvPr id="16" name="Text 14"/>
          <p:cNvSpPr/>
          <p:nvPr/>
        </p:nvSpPr>
        <p:spPr>
          <a:xfrm>
            <a:off x="914400" y="3852672"/>
            <a:ext cx="2194560" cy="3413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133" dirty="0">
                <a:solidFill>
                  <a:srgbClr val="0B1B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Chana Dal</a:t>
            </a:r>
            <a:endParaRPr lang="en-US" sz="1133" dirty="0"/>
          </a:p>
        </p:txBody>
      </p:sp>
      <p:sp>
        <p:nvSpPr>
          <p:cNvPr id="17" name="Shape 15"/>
          <p:cNvSpPr/>
          <p:nvPr/>
        </p:nvSpPr>
        <p:spPr>
          <a:xfrm>
            <a:off x="731520" y="4376928"/>
            <a:ext cx="97536" cy="97536"/>
          </a:xfrm>
          <a:prstGeom prst="rect">
            <a:avLst/>
          </a:prstGeom>
          <a:solidFill>
            <a:srgbClr val="2C7A3F"/>
          </a:solidFill>
          <a:ln w="12700">
            <a:solidFill>
              <a:srgbClr val="2C7A3F"/>
            </a:solidFill>
            <a:prstDash val="solid"/>
          </a:ln>
        </p:spPr>
        <p:txBody>
          <a:bodyPr/>
          <a:lstStyle/>
          <a:p>
            <a:endParaRPr lang="en-IN" sz="2400"/>
          </a:p>
        </p:txBody>
      </p:sp>
      <p:sp>
        <p:nvSpPr>
          <p:cNvPr id="18" name="Text 16"/>
          <p:cNvSpPr/>
          <p:nvPr/>
        </p:nvSpPr>
        <p:spPr>
          <a:xfrm>
            <a:off x="914400" y="4255008"/>
            <a:ext cx="2194560" cy="3413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133" dirty="0">
                <a:solidFill>
                  <a:srgbClr val="0B1B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Toor Dal (Arhar)</a:t>
            </a:r>
            <a:endParaRPr lang="en-US" sz="1133" dirty="0"/>
          </a:p>
        </p:txBody>
      </p:sp>
      <p:sp>
        <p:nvSpPr>
          <p:cNvPr id="19" name="Shape 17"/>
          <p:cNvSpPr/>
          <p:nvPr/>
        </p:nvSpPr>
        <p:spPr>
          <a:xfrm>
            <a:off x="731520" y="4779264"/>
            <a:ext cx="97536" cy="97536"/>
          </a:xfrm>
          <a:prstGeom prst="rect">
            <a:avLst/>
          </a:prstGeom>
          <a:solidFill>
            <a:srgbClr val="2C7A3F"/>
          </a:solidFill>
          <a:ln w="12700">
            <a:solidFill>
              <a:srgbClr val="2C7A3F"/>
            </a:solidFill>
            <a:prstDash val="solid"/>
          </a:ln>
        </p:spPr>
        <p:txBody>
          <a:bodyPr/>
          <a:lstStyle/>
          <a:p>
            <a:endParaRPr lang="en-IN" sz="2400"/>
          </a:p>
        </p:txBody>
      </p:sp>
      <p:sp>
        <p:nvSpPr>
          <p:cNvPr id="20" name="Text 18"/>
          <p:cNvSpPr/>
          <p:nvPr/>
        </p:nvSpPr>
        <p:spPr>
          <a:xfrm>
            <a:off x="914400" y="4657344"/>
            <a:ext cx="2194560" cy="3413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133" dirty="0">
                <a:solidFill>
                  <a:srgbClr val="0B1B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Urad Dal Split</a:t>
            </a:r>
            <a:endParaRPr lang="en-US" sz="1133" dirty="0"/>
          </a:p>
        </p:txBody>
      </p:sp>
      <p:sp>
        <p:nvSpPr>
          <p:cNvPr id="21" name="Shape 19"/>
          <p:cNvSpPr/>
          <p:nvPr/>
        </p:nvSpPr>
        <p:spPr>
          <a:xfrm>
            <a:off x="731520" y="5181600"/>
            <a:ext cx="97536" cy="97536"/>
          </a:xfrm>
          <a:prstGeom prst="rect">
            <a:avLst/>
          </a:prstGeom>
          <a:solidFill>
            <a:srgbClr val="2C7A3F"/>
          </a:solidFill>
          <a:ln w="12700">
            <a:solidFill>
              <a:srgbClr val="2C7A3F"/>
            </a:solidFill>
            <a:prstDash val="solid"/>
          </a:ln>
        </p:spPr>
        <p:txBody>
          <a:bodyPr/>
          <a:lstStyle/>
          <a:p>
            <a:endParaRPr lang="en-IN" sz="2400"/>
          </a:p>
        </p:txBody>
      </p:sp>
      <p:sp>
        <p:nvSpPr>
          <p:cNvPr id="22" name="Text 20"/>
          <p:cNvSpPr/>
          <p:nvPr/>
        </p:nvSpPr>
        <p:spPr>
          <a:xfrm>
            <a:off x="914400" y="5059680"/>
            <a:ext cx="2194560" cy="3413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133" dirty="0">
                <a:solidFill>
                  <a:srgbClr val="0B1B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Urad Dal Whole</a:t>
            </a:r>
            <a:endParaRPr lang="en-US" sz="1133" dirty="0"/>
          </a:p>
        </p:txBody>
      </p:sp>
      <p:sp>
        <p:nvSpPr>
          <p:cNvPr id="23" name="Shape 21"/>
          <p:cNvSpPr/>
          <p:nvPr/>
        </p:nvSpPr>
        <p:spPr>
          <a:xfrm>
            <a:off x="731520" y="5583936"/>
            <a:ext cx="97536" cy="97536"/>
          </a:xfrm>
          <a:prstGeom prst="rect">
            <a:avLst/>
          </a:prstGeom>
          <a:solidFill>
            <a:srgbClr val="2C7A3F"/>
          </a:solidFill>
          <a:ln w="12700">
            <a:solidFill>
              <a:srgbClr val="2C7A3F"/>
            </a:solidFill>
            <a:prstDash val="solid"/>
          </a:ln>
        </p:spPr>
        <p:txBody>
          <a:bodyPr/>
          <a:lstStyle/>
          <a:p>
            <a:endParaRPr lang="en-IN" sz="2400"/>
          </a:p>
        </p:txBody>
      </p:sp>
      <p:sp>
        <p:nvSpPr>
          <p:cNvPr id="24" name="Text 22"/>
          <p:cNvSpPr/>
          <p:nvPr/>
        </p:nvSpPr>
        <p:spPr>
          <a:xfrm>
            <a:off x="914400" y="5462016"/>
            <a:ext cx="2194560" cy="3413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133" dirty="0">
                <a:solidFill>
                  <a:srgbClr val="0B1B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Moong Sabut</a:t>
            </a:r>
            <a:endParaRPr lang="en-US" sz="1133" dirty="0"/>
          </a:p>
        </p:txBody>
      </p:sp>
      <p:sp>
        <p:nvSpPr>
          <p:cNvPr id="25" name="Shape 23"/>
          <p:cNvSpPr/>
          <p:nvPr/>
        </p:nvSpPr>
        <p:spPr>
          <a:xfrm>
            <a:off x="731520" y="5986272"/>
            <a:ext cx="97536" cy="97536"/>
          </a:xfrm>
          <a:prstGeom prst="rect">
            <a:avLst/>
          </a:prstGeom>
          <a:solidFill>
            <a:srgbClr val="2C7A3F"/>
          </a:solidFill>
          <a:ln w="12700">
            <a:solidFill>
              <a:srgbClr val="2C7A3F"/>
            </a:solidFill>
            <a:prstDash val="solid"/>
          </a:ln>
        </p:spPr>
        <p:txBody>
          <a:bodyPr/>
          <a:lstStyle/>
          <a:p>
            <a:endParaRPr lang="en-IN" sz="2400"/>
          </a:p>
        </p:txBody>
      </p:sp>
      <p:sp>
        <p:nvSpPr>
          <p:cNvPr id="26" name="Text 24"/>
          <p:cNvSpPr/>
          <p:nvPr/>
        </p:nvSpPr>
        <p:spPr>
          <a:xfrm>
            <a:off x="914400" y="5864352"/>
            <a:ext cx="2194560" cy="3413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133" dirty="0">
                <a:solidFill>
                  <a:srgbClr val="0B1B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Kabuli Chana</a:t>
            </a:r>
            <a:endParaRPr lang="en-US" sz="1133" dirty="0"/>
          </a:p>
        </p:txBody>
      </p:sp>
      <p:sp>
        <p:nvSpPr>
          <p:cNvPr id="27" name="Shape 25"/>
          <p:cNvSpPr/>
          <p:nvPr/>
        </p:nvSpPr>
        <p:spPr>
          <a:xfrm>
            <a:off x="3377184" y="2377440"/>
            <a:ext cx="2645664" cy="548640"/>
          </a:xfrm>
          <a:prstGeom prst="rect">
            <a:avLst/>
          </a:prstGeom>
          <a:solidFill>
            <a:srgbClr val="1B4F8A"/>
          </a:solidFill>
          <a:ln/>
        </p:spPr>
        <p:txBody>
          <a:bodyPr/>
          <a:lstStyle/>
          <a:p>
            <a:endParaRPr lang="en-IN" sz="2400"/>
          </a:p>
        </p:txBody>
      </p:sp>
      <p:sp>
        <p:nvSpPr>
          <p:cNvPr id="28" name="Text 26"/>
          <p:cNvSpPr/>
          <p:nvPr/>
        </p:nvSpPr>
        <p:spPr>
          <a:xfrm>
            <a:off x="3499104" y="2377440"/>
            <a:ext cx="2401824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200" b="1" kern="0" spc="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WHOLE &amp; GROUND SPICES</a:t>
            </a:r>
            <a:endParaRPr lang="en-US" sz="1200" dirty="0"/>
          </a:p>
        </p:txBody>
      </p:sp>
      <p:sp>
        <p:nvSpPr>
          <p:cNvPr id="29" name="Shape 27"/>
          <p:cNvSpPr/>
          <p:nvPr/>
        </p:nvSpPr>
        <p:spPr>
          <a:xfrm>
            <a:off x="3377184" y="2926080"/>
            <a:ext cx="2645664" cy="3352800"/>
          </a:xfrm>
          <a:prstGeom prst="rect">
            <a:avLst/>
          </a:prstGeom>
          <a:solidFill>
            <a:srgbClr val="FFFFFF"/>
          </a:solidFill>
          <a:ln w="12700">
            <a:solidFill>
              <a:srgbClr val="EEF2F7"/>
            </a:solidFill>
            <a:prstDash val="solid"/>
          </a:ln>
          <a:effectLst>
            <a:outerShdw blurRad="76200" dist="25400" dir="5400000" algn="bl" rotWithShape="0">
              <a:srgbClr val="000000">
                <a:alpha val="5000"/>
              </a:srgbClr>
            </a:outerShdw>
          </a:effectLst>
        </p:spPr>
        <p:txBody>
          <a:bodyPr/>
          <a:lstStyle/>
          <a:p>
            <a:endParaRPr lang="en-IN" sz="2400"/>
          </a:p>
        </p:txBody>
      </p:sp>
      <p:sp>
        <p:nvSpPr>
          <p:cNvPr id="30" name="Shape 28"/>
          <p:cNvSpPr/>
          <p:nvPr/>
        </p:nvSpPr>
        <p:spPr>
          <a:xfrm>
            <a:off x="3560064" y="3169920"/>
            <a:ext cx="97536" cy="97536"/>
          </a:xfrm>
          <a:prstGeom prst="rect">
            <a:avLst/>
          </a:prstGeom>
          <a:solidFill>
            <a:srgbClr val="1B4F8A"/>
          </a:solidFill>
          <a:ln w="12700">
            <a:solidFill>
              <a:srgbClr val="1B4F8A"/>
            </a:solidFill>
            <a:prstDash val="solid"/>
          </a:ln>
        </p:spPr>
        <p:txBody>
          <a:bodyPr/>
          <a:lstStyle/>
          <a:p>
            <a:endParaRPr lang="en-IN" sz="2400"/>
          </a:p>
        </p:txBody>
      </p:sp>
      <p:sp>
        <p:nvSpPr>
          <p:cNvPr id="31" name="Text 29"/>
          <p:cNvSpPr/>
          <p:nvPr/>
        </p:nvSpPr>
        <p:spPr>
          <a:xfrm>
            <a:off x="3742944" y="3048000"/>
            <a:ext cx="2194560" cy="3413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133" dirty="0">
                <a:solidFill>
                  <a:srgbClr val="0B1B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Turmeric Powder</a:t>
            </a:r>
            <a:endParaRPr lang="en-US" sz="1133" dirty="0"/>
          </a:p>
        </p:txBody>
      </p:sp>
      <p:sp>
        <p:nvSpPr>
          <p:cNvPr id="32" name="Shape 30"/>
          <p:cNvSpPr/>
          <p:nvPr/>
        </p:nvSpPr>
        <p:spPr>
          <a:xfrm>
            <a:off x="3560064" y="3572256"/>
            <a:ext cx="97536" cy="97536"/>
          </a:xfrm>
          <a:prstGeom prst="rect">
            <a:avLst/>
          </a:prstGeom>
          <a:solidFill>
            <a:srgbClr val="1B4F8A"/>
          </a:solidFill>
          <a:ln w="12700">
            <a:solidFill>
              <a:srgbClr val="1B4F8A"/>
            </a:solidFill>
            <a:prstDash val="solid"/>
          </a:ln>
        </p:spPr>
        <p:txBody>
          <a:bodyPr/>
          <a:lstStyle/>
          <a:p>
            <a:endParaRPr lang="en-IN" sz="2400"/>
          </a:p>
        </p:txBody>
      </p:sp>
      <p:sp>
        <p:nvSpPr>
          <p:cNvPr id="33" name="Text 31"/>
          <p:cNvSpPr/>
          <p:nvPr/>
        </p:nvSpPr>
        <p:spPr>
          <a:xfrm>
            <a:off x="3742944" y="3450336"/>
            <a:ext cx="2194560" cy="3413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133" dirty="0">
                <a:solidFill>
                  <a:srgbClr val="0B1B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Red Chilli Powder</a:t>
            </a:r>
            <a:endParaRPr lang="en-US" sz="1133" dirty="0"/>
          </a:p>
        </p:txBody>
      </p:sp>
      <p:sp>
        <p:nvSpPr>
          <p:cNvPr id="34" name="Shape 32"/>
          <p:cNvSpPr/>
          <p:nvPr/>
        </p:nvSpPr>
        <p:spPr>
          <a:xfrm>
            <a:off x="3560064" y="3974592"/>
            <a:ext cx="97536" cy="97536"/>
          </a:xfrm>
          <a:prstGeom prst="rect">
            <a:avLst/>
          </a:prstGeom>
          <a:solidFill>
            <a:srgbClr val="1B4F8A"/>
          </a:solidFill>
          <a:ln w="12700">
            <a:solidFill>
              <a:srgbClr val="1B4F8A"/>
            </a:solidFill>
            <a:prstDash val="solid"/>
          </a:ln>
        </p:spPr>
        <p:txBody>
          <a:bodyPr/>
          <a:lstStyle/>
          <a:p>
            <a:endParaRPr lang="en-IN" sz="2400"/>
          </a:p>
        </p:txBody>
      </p:sp>
      <p:sp>
        <p:nvSpPr>
          <p:cNvPr id="35" name="Text 33"/>
          <p:cNvSpPr/>
          <p:nvPr/>
        </p:nvSpPr>
        <p:spPr>
          <a:xfrm>
            <a:off x="3742944" y="3852672"/>
            <a:ext cx="2194560" cy="3413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133" dirty="0">
                <a:solidFill>
                  <a:srgbClr val="0B1B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Coriander Powder</a:t>
            </a:r>
            <a:endParaRPr lang="en-US" sz="1133" dirty="0"/>
          </a:p>
        </p:txBody>
      </p:sp>
      <p:sp>
        <p:nvSpPr>
          <p:cNvPr id="36" name="Shape 34"/>
          <p:cNvSpPr/>
          <p:nvPr/>
        </p:nvSpPr>
        <p:spPr>
          <a:xfrm>
            <a:off x="3560064" y="4376928"/>
            <a:ext cx="97536" cy="97536"/>
          </a:xfrm>
          <a:prstGeom prst="rect">
            <a:avLst/>
          </a:prstGeom>
          <a:solidFill>
            <a:srgbClr val="1B4F8A"/>
          </a:solidFill>
          <a:ln w="12700">
            <a:solidFill>
              <a:srgbClr val="1B4F8A"/>
            </a:solidFill>
            <a:prstDash val="solid"/>
          </a:ln>
        </p:spPr>
        <p:txBody>
          <a:bodyPr/>
          <a:lstStyle/>
          <a:p>
            <a:endParaRPr lang="en-IN" sz="2400"/>
          </a:p>
        </p:txBody>
      </p:sp>
      <p:sp>
        <p:nvSpPr>
          <p:cNvPr id="37" name="Text 35"/>
          <p:cNvSpPr/>
          <p:nvPr/>
        </p:nvSpPr>
        <p:spPr>
          <a:xfrm>
            <a:off x="3742944" y="4255008"/>
            <a:ext cx="2194560" cy="3413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133" dirty="0">
                <a:solidFill>
                  <a:srgbClr val="0B1B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Cumin Seeds</a:t>
            </a:r>
            <a:endParaRPr lang="en-US" sz="1133" dirty="0"/>
          </a:p>
        </p:txBody>
      </p:sp>
      <p:sp>
        <p:nvSpPr>
          <p:cNvPr id="38" name="Shape 36"/>
          <p:cNvSpPr/>
          <p:nvPr/>
        </p:nvSpPr>
        <p:spPr>
          <a:xfrm>
            <a:off x="3560064" y="4779264"/>
            <a:ext cx="97536" cy="97536"/>
          </a:xfrm>
          <a:prstGeom prst="rect">
            <a:avLst/>
          </a:prstGeom>
          <a:solidFill>
            <a:srgbClr val="1B4F8A"/>
          </a:solidFill>
          <a:ln w="12700">
            <a:solidFill>
              <a:srgbClr val="1B4F8A"/>
            </a:solidFill>
            <a:prstDash val="solid"/>
          </a:ln>
        </p:spPr>
        <p:txBody>
          <a:bodyPr/>
          <a:lstStyle/>
          <a:p>
            <a:endParaRPr lang="en-IN" sz="2400"/>
          </a:p>
        </p:txBody>
      </p:sp>
      <p:sp>
        <p:nvSpPr>
          <p:cNvPr id="39" name="Text 37"/>
          <p:cNvSpPr/>
          <p:nvPr/>
        </p:nvSpPr>
        <p:spPr>
          <a:xfrm>
            <a:off x="3742944" y="4657344"/>
            <a:ext cx="2194560" cy="3413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133" dirty="0">
                <a:solidFill>
                  <a:srgbClr val="0B1B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Mustard Seeds</a:t>
            </a:r>
            <a:endParaRPr lang="en-US" sz="1133" dirty="0"/>
          </a:p>
        </p:txBody>
      </p:sp>
      <p:sp>
        <p:nvSpPr>
          <p:cNvPr id="40" name="Shape 38"/>
          <p:cNvSpPr/>
          <p:nvPr/>
        </p:nvSpPr>
        <p:spPr>
          <a:xfrm>
            <a:off x="3560064" y="5181600"/>
            <a:ext cx="97536" cy="97536"/>
          </a:xfrm>
          <a:prstGeom prst="rect">
            <a:avLst/>
          </a:prstGeom>
          <a:solidFill>
            <a:srgbClr val="1B4F8A"/>
          </a:solidFill>
          <a:ln w="12700">
            <a:solidFill>
              <a:srgbClr val="1B4F8A"/>
            </a:solidFill>
            <a:prstDash val="solid"/>
          </a:ln>
        </p:spPr>
        <p:txBody>
          <a:bodyPr/>
          <a:lstStyle/>
          <a:p>
            <a:endParaRPr lang="en-IN" sz="2400"/>
          </a:p>
        </p:txBody>
      </p:sp>
      <p:sp>
        <p:nvSpPr>
          <p:cNvPr id="41" name="Text 39"/>
          <p:cNvSpPr/>
          <p:nvPr/>
        </p:nvSpPr>
        <p:spPr>
          <a:xfrm>
            <a:off x="3742944" y="5059680"/>
            <a:ext cx="2194560" cy="3413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133" dirty="0">
                <a:solidFill>
                  <a:srgbClr val="0B1B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Black Pepper</a:t>
            </a:r>
            <a:endParaRPr lang="en-US" sz="1133" dirty="0"/>
          </a:p>
        </p:txBody>
      </p:sp>
      <p:sp>
        <p:nvSpPr>
          <p:cNvPr id="42" name="Shape 40"/>
          <p:cNvSpPr/>
          <p:nvPr/>
        </p:nvSpPr>
        <p:spPr>
          <a:xfrm>
            <a:off x="3560064" y="5583936"/>
            <a:ext cx="97536" cy="97536"/>
          </a:xfrm>
          <a:prstGeom prst="rect">
            <a:avLst/>
          </a:prstGeom>
          <a:solidFill>
            <a:srgbClr val="1B4F8A"/>
          </a:solidFill>
          <a:ln w="12700">
            <a:solidFill>
              <a:srgbClr val="1B4F8A"/>
            </a:solidFill>
            <a:prstDash val="solid"/>
          </a:ln>
        </p:spPr>
        <p:txBody>
          <a:bodyPr/>
          <a:lstStyle/>
          <a:p>
            <a:endParaRPr lang="en-IN" sz="2400"/>
          </a:p>
        </p:txBody>
      </p:sp>
      <p:sp>
        <p:nvSpPr>
          <p:cNvPr id="43" name="Text 41"/>
          <p:cNvSpPr/>
          <p:nvPr/>
        </p:nvSpPr>
        <p:spPr>
          <a:xfrm>
            <a:off x="3742944" y="5462016"/>
            <a:ext cx="2194560" cy="3413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133" dirty="0">
                <a:solidFill>
                  <a:srgbClr val="0B1B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Cardamom (Green)</a:t>
            </a:r>
            <a:endParaRPr lang="en-US" sz="1133" dirty="0"/>
          </a:p>
        </p:txBody>
      </p:sp>
      <p:sp>
        <p:nvSpPr>
          <p:cNvPr id="44" name="Shape 42"/>
          <p:cNvSpPr/>
          <p:nvPr/>
        </p:nvSpPr>
        <p:spPr>
          <a:xfrm>
            <a:off x="3560064" y="5986272"/>
            <a:ext cx="97536" cy="97536"/>
          </a:xfrm>
          <a:prstGeom prst="rect">
            <a:avLst/>
          </a:prstGeom>
          <a:solidFill>
            <a:srgbClr val="1B4F8A"/>
          </a:solidFill>
          <a:ln w="12700">
            <a:solidFill>
              <a:srgbClr val="1B4F8A"/>
            </a:solidFill>
            <a:prstDash val="solid"/>
          </a:ln>
        </p:spPr>
        <p:txBody>
          <a:bodyPr/>
          <a:lstStyle/>
          <a:p>
            <a:endParaRPr lang="en-IN" sz="2400"/>
          </a:p>
        </p:txBody>
      </p:sp>
      <p:sp>
        <p:nvSpPr>
          <p:cNvPr id="45" name="Text 43"/>
          <p:cNvSpPr/>
          <p:nvPr/>
        </p:nvSpPr>
        <p:spPr>
          <a:xfrm>
            <a:off x="3742944" y="5864352"/>
            <a:ext cx="2194560" cy="3413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133" dirty="0">
                <a:solidFill>
                  <a:srgbClr val="0B1B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Cloves · Cinnamon</a:t>
            </a:r>
            <a:endParaRPr lang="en-US" sz="1133" dirty="0"/>
          </a:p>
        </p:txBody>
      </p:sp>
      <p:sp>
        <p:nvSpPr>
          <p:cNvPr id="46" name="Shape 44"/>
          <p:cNvSpPr/>
          <p:nvPr/>
        </p:nvSpPr>
        <p:spPr>
          <a:xfrm>
            <a:off x="6205728" y="2377440"/>
            <a:ext cx="2645664" cy="548640"/>
          </a:xfrm>
          <a:prstGeom prst="rect">
            <a:avLst/>
          </a:prstGeom>
          <a:solidFill>
            <a:srgbClr val="F0A830"/>
          </a:solidFill>
          <a:ln/>
        </p:spPr>
        <p:txBody>
          <a:bodyPr/>
          <a:lstStyle/>
          <a:p>
            <a:endParaRPr lang="en-IN" sz="2400"/>
          </a:p>
        </p:txBody>
      </p:sp>
      <p:sp>
        <p:nvSpPr>
          <p:cNvPr id="47" name="Text 45"/>
          <p:cNvSpPr/>
          <p:nvPr/>
        </p:nvSpPr>
        <p:spPr>
          <a:xfrm>
            <a:off x="6327648" y="2377440"/>
            <a:ext cx="2401824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200" b="1" kern="0" spc="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SUGAR &amp; SWEETENERS</a:t>
            </a:r>
            <a:endParaRPr lang="en-US" sz="1200" dirty="0"/>
          </a:p>
        </p:txBody>
      </p:sp>
      <p:sp>
        <p:nvSpPr>
          <p:cNvPr id="48" name="Shape 46"/>
          <p:cNvSpPr/>
          <p:nvPr/>
        </p:nvSpPr>
        <p:spPr>
          <a:xfrm>
            <a:off x="6205728" y="2926080"/>
            <a:ext cx="2645664" cy="3352800"/>
          </a:xfrm>
          <a:prstGeom prst="rect">
            <a:avLst/>
          </a:prstGeom>
          <a:solidFill>
            <a:srgbClr val="FFFFFF"/>
          </a:solidFill>
          <a:ln w="12700">
            <a:solidFill>
              <a:srgbClr val="EEF2F7"/>
            </a:solidFill>
            <a:prstDash val="solid"/>
          </a:ln>
          <a:effectLst>
            <a:outerShdw blurRad="76200" dist="25400" dir="5400000" algn="bl" rotWithShape="0">
              <a:srgbClr val="000000">
                <a:alpha val="5000"/>
              </a:srgbClr>
            </a:outerShdw>
          </a:effectLst>
        </p:spPr>
        <p:txBody>
          <a:bodyPr/>
          <a:lstStyle/>
          <a:p>
            <a:endParaRPr lang="en-IN" sz="2400"/>
          </a:p>
        </p:txBody>
      </p:sp>
      <p:sp>
        <p:nvSpPr>
          <p:cNvPr id="49" name="Shape 47"/>
          <p:cNvSpPr/>
          <p:nvPr/>
        </p:nvSpPr>
        <p:spPr>
          <a:xfrm>
            <a:off x="6388608" y="3169920"/>
            <a:ext cx="97536" cy="97536"/>
          </a:xfrm>
          <a:prstGeom prst="rect">
            <a:avLst/>
          </a:prstGeom>
          <a:solidFill>
            <a:srgbClr val="F0A830"/>
          </a:solidFill>
          <a:ln w="12700">
            <a:solidFill>
              <a:srgbClr val="F0A830"/>
            </a:solidFill>
            <a:prstDash val="solid"/>
          </a:ln>
        </p:spPr>
        <p:txBody>
          <a:bodyPr/>
          <a:lstStyle/>
          <a:p>
            <a:endParaRPr lang="en-IN" sz="2400"/>
          </a:p>
        </p:txBody>
      </p:sp>
      <p:sp>
        <p:nvSpPr>
          <p:cNvPr id="50" name="Text 48"/>
          <p:cNvSpPr/>
          <p:nvPr/>
        </p:nvSpPr>
        <p:spPr>
          <a:xfrm>
            <a:off x="6571488" y="3048000"/>
            <a:ext cx="2194560" cy="3413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133" dirty="0">
                <a:solidFill>
                  <a:srgbClr val="0B1B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Refined Sugar</a:t>
            </a:r>
            <a:endParaRPr lang="en-US" sz="1133" dirty="0"/>
          </a:p>
        </p:txBody>
      </p:sp>
      <p:sp>
        <p:nvSpPr>
          <p:cNvPr id="51" name="Shape 49"/>
          <p:cNvSpPr/>
          <p:nvPr/>
        </p:nvSpPr>
        <p:spPr>
          <a:xfrm>
            <a:off x="6388608" y="3572256"/>
            <a:ext cx="97536" cy="97536"/>
          </a:xfrm>
          <a:prstGeom prst="rect">
            <a:avLst/>
          </a:prstGeom>
          <a:solidFill>
            <a:srgbClr val="F0A830"/>
          </a:solidFill>
          <a:ln w="12700">
            <a:solidFill>
              <a:srgbClr val="F0A830"/>
            </a:solidFill>
            <a:prstDash val="solid"/>
          </a:ln>
        </p:spPr>
        <p:txBody>
          <a:bodyPr/>
          <a:lstStyle/>
          <a:p>
            <a:endParaRPr lang="en-IN" sz="2400"/>
          </a:p>
        </p:txBody>
      </p:sp>
      <p:sp>
        <p:nvSpPr>
          <p:cNvPr id="52" name="Text 50"/>
          <p:cNvSpPr/>
          <p:nvPr/>
        </p:nvSpPr>
        <p:spPr>
          <a:xfrm>
            <a:off x="6571488" y="3450336"/>
            <a:ext cx="2194560" cy="3413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133" dirty="0">
                <a:solidFill>
                  <a:srgbClr val="0B1B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Raw Sugar</a:t>
            </a:r>
            <a:endParaRPr lang="en-US" sz="1133" dirty="0"/>
          </a:p>
        </p:txBody>
      </p:sp>
      <p:sp>
        <p:nvSpPr>
          <p:cNvPr id="53" name="Shape 51"/>
          <p:cNvSpPr/>
          <p:nvPr/>
        </p:nvSpPr>
        <p:spPr>
          <a:xfrm>
            <a:off x="6388608" y="3974592"/>
            <a:ext cx="97536" cy="97536"/>
          </a:xfrm>
          <a:prstGeom prst="rect">
            <a:avLst/>
          </a:prstGeom>
          <a:solidFill>
            <a:srgbClr val="F0A830"/>
          </a:solidFill>
          <a:ln w="12700">
            <a:solidFill>
              <a:srgbClr val="F0A830"/>
            </a:solidFill>
            <a:prstDash val="solid"/>
          </a:ln>
        </p:spPr>
        <p:txBody>
          <a:bodyPr/>
          <a:lstStyle/>
          <a:p>
            <a:endParaRPr lang="en-IN" sz="2400"/>
          </a:p>
        </p:txBody>
      </p:sp>
      <p:sp>
        <p:nvSpPr>
          <p:cNvPr id="54" name="Text 52"/>
          <p:cNvSpPr/>
          <p:nvPr/>
        </p:nvSpPr>
        <p:spPr>
          <a:xfrm>
            <a:off x="6571488" y="3852672"/>
            <a:ext cx="2194560" cy="3413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133" dirty="0">
                <a:solidFill>
                  <a:srgbClr val="0B1B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Premium Sugar</a:t>
            </a:r>
            <a:endParaRPr lang="en-US" sz="1133" dirty="0"/>
          </a:p>
        </p:txBody>
      </p:sp>
      <p:sp>
        <p:nvSpPr>
          <p:cNvPr id="55" name="Shape 53"/>
          <p:cNvSpPr/>
          <p:nvPr/>
        </p:nvSpPr>
        <p:spPr>
          <a:xfrm>
            <a:off x="6388608" y="4376928"/>
            <a:ext cx="97536" cy="97536"/>
          </a:xfrm>
          <a:prstGeom prst="rect">
            <a:avLst/>
          </a:prstGeom>
          <a:solidFill>
            <a:srgbClr val="F0A830"/>
          </a:solidFill>
          <a:ln w="12700">
            <a:solidFill>
              <a:srgbClr val="F0A830"/>
            </a:solidFill>
            <a:prstDash val="solid"/>
          </a:ln>
        </p:spPr>
        <p:txBody>
          <a:bodyPr/>
          <a:lstStyle/>
          <a:p>
            <a:endParaRPr lang="en-IN" sz="2400"/>
          </a:p>
        </p:txBody>
      </p:sp>
      <p:sp>
        <p:nvSpPr>
          <p:cNvPr id="56" name="Text 54"/>
          <p:cNvSpPr/>
          <p:nvPr/>
        </p:nvSpPr>
        <p:spPr>
          <a:xfrm>
            <a:off x="6571488" y="4255008"/>
            <a:ext cx="2194560" cy="3413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133" dirty="0">
                <a:solidFill>
                  <a:srgbClr val="0B1B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Mishri (Crystals)</a:t>
            </a:r>
            <a:endParaRPr lang="en-US" sz="1133" dirty="0"/>
          </a:p>
        </p:txBody>
      </p:sp>
      <p:sp>
        <p:nvSpPr>
          <p:cNvPr id="57" name="Shape 55"/>
          <p:cNvSpPr/>
          <p:nvPr/>
        </p:nvSpPr>
        <p:spPr>
          <a:xfrm>
            <a:off x="9034272" y="2377440"/>
            <a:ext cx="2645664" cy="548640"/>
          </a:xfrm>
          <a:prstGeom prst="rect">
            <a:avLst/>
          </a:prstGeom>
          <a:solidFill>
            <a:srgbClr val="0E7C7B"/>
          </a:solidFill>
          <a:ln/>
        </p:spPr>
        <p:txBody>
          <a:bodyPr/>
          <a:lstStyle/>
          <a:p>
            <a:endParaRPr lang="en-IN" sz="2400"/>
          </a:p>
        </p:txBody>
      </p:sp>
      <p:sp>
        <p:nvSpPr>
          <p:cNvPr id="58" name="Text 56"/>
          <p:cNvSpPr/>
          <p:nvPr/>
        </p:nvSpPr>
        <p:spPr>
          <a:xfrm>
            <a:off x="9156192" y="2377440"/>
            <a:ext cx="2401824" cy="5486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200" b="1" kern="0" spc="20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NUTS &amp; DRY FRUITS</a:t>
            </a:r>
            <a:endParaRPr lang="en-US" sz="1200" dirty="0"/>
          </a:p>
        </p:txBody>
      </p:sp>
      <p:sp>
        <p:nvSpPr>
          <p:cNvPr id="59" name="Shape 57"/>
          <p:cNvSpPr/>
          <p:nvPr/>
        </p:nvSpPr>
        <p:spPr>
          <a:xfrm>
            <a:off x="9034272" y="2926080"/>
            <a:ext cx="2645664" cy="3352800"/>
          </a:xfrm>
          <a:prstGeom prst="rect">
            <a:avLst/>
          </a:prstGeom>
          <a:solidFill>
            <a:srgbClr val="FFFFFF"/>
          </a:solidFill>
          <a:ln w="12700">
            <a:solidFill>
              <a:srgbClr val="EEF2F7"/>
            </a:solidFill>
            <a:prstDash val="solid"/>
          </a:ln>
          <a:effectLst>
            <a:outerShdw blurRad="76200" dist="25400" dir="5400000" algn="bl" rotWithShape="0">
              <a:srgbClr val="000000">
                <a:alpha val="5000"/>
              </a:srgbClr>
            </a:outerShdw>
          </a:effectLst>
        </p:spPr>
        <p:txBody>
          <a:bodyPr/>
          <a:lstStyle/>
          <a:p>
            <a:endParaRPr lang="en-IN" sz="2400"/>
          </a:p>
        </p:txBody>
      </p:sp>
      <p:sp>
        <p:nvSpPr>
          <p:cNvPr id="60" name="Shape 58"/>
          <p:cNvSpPr/>
          <p:nvPr/>
        </p:nvSpPr>
        <p:spPr>
          <a:xfrm>
            <a:off x="9217152" y="3169920"/>
            <a:ext cx="97536" cy="97536"/>
          </a:xfrm>
          <a:prstGeom prst="rect">
            <a:avLst/>
          </a:prstGeom>
          <a:solidFill>
            <a:srgbClr val="0E7C7B"/>
          </a:solidFill>
          <a:ln w="12700">
            <a:solidFill>
              <a:srgbClr val="0E7C7B"/>
            </a:solidFill>
            <a:prstDash val="solid"/>
          </a:ln>
        </p:spPr>
        <p:txBody>
          <a:bodyPr/>
          <a:lstStyle/>
          <a:p>
            <a:endParaRPr lang="en-IN" sz="2400"/>
          </a:p>
        </p:txBody>
      </p:sp>
      <p:sp>
        <p:nvSpPr>
          <p:cNvPr id="61" name="Text 59"/>
          <p:cNvSpPr/>
          <p:nvPr/>
        </p:nvSpPr>
        <p:spPr>
          <a:xfrm>
            <a:off x="9400032" y="3048000"/>
            <a:ext cx="2194560" cy="3413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133" dirty="0">
                <a:solidFill>
                  <a:srgbClr val="0B1B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Cashews (W180)</a:t>
            </a:r>
            <a:endParaRPr lang="en-US" sz="1133" dirty="0"/>
          </a:p>
        </p:txBody>
      </p:sp>
      <p:sp>
        <p:nvSpPr>
          <p:cNvPr id="62" name="Shape 60"/>
          <p:cNvSpPr/>
          <p:nvPr/>
        </p:nvSpPr>
        <p:spPr>
          <a:xfrm>
            <a:off x="9217152" y="3572256"/>
            <a:ext cx="97536" cy="97536"/>
          </a:xfrm>
          <a:prstGeom prst="rect">
            <a:avLst/>
          </a:prstGeom>
          <a:solidFill>
            <a:srgbClr val="0E7C7B"/>
          </a:solidFill>
          <a:ln w="12700">
            <a:solidFill>
              <a:srgbClr val="0E7C7B"/>
            </a:solidFill>
            <a:prstDash val="solid"/>
          </a:ln>
        </p:spPr>
        <p:txBody>
          <a:bodyPr/>
          <a:lstStyle/>
          <a:p>
            <a:endParaRPr lang="en-IN" sz="2400"/>
          </a:p>
        </p:txBody>
      </p:sp>
      <p:sp>
        <p:nvSpPr>
          <p:cNvPr id="63" name="Text 61"/>
          <p:cNvSpPr/>
          <p:nvPr/>
        </p:nvSpPr>
        <p:spPr>
          <a:xfrm>
            <a:off x="9400032" y="3450336"/>
            <a:ext cx="2194560" cy="3413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133" dirty="0">
                <a:solidFill>
                  <a:srgbClr val="0B1B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Cashews (W240)</a:t>
            </a:r>
            <a:endParaRPr lang="en-US" sz="1133" dirty="0"/>
          </a:p>
        </p:txBody>
      </p:sp>
      <p:sp>
        <p:nvSpPr>
          <p:cNvPr id="64" name="Shape 62"/>
          <p:cNvSpPr/>
          <p:nvPr/>
        </p:nvSpPr>
        <p:spPr>
          <a:xfrm>
            <a:off x="9217152" y="3974592"/>
            <a:ext cx="97536" cy="97536"/>
          </a:xfrm>
          <a:prstGeom prst="rect">
            <a:avLst/>
          </a:prstGeom>
          <a:solidFill>
            <a:srgbClr val="0E7C7B"/>
          </a:solidFill>
          <a:ln w="12700">
            <a:solidFill>
              <a:srgbClr val="0E7C7B"/>
            </a:solidFill>
            <a:prstDash val="solid"/>
          </a:ln>
        </p:spPr>
        <p:txBody>
          <a:bodyPr/>
          <a:lstStyle/>
          <a:p>
            <a:endParaRPr lang="en-IN" sz="2400"/>
          </a:p>
        </p:txBody>
      </p:sp>
      <p:sp>
        <p:nvSpPr>
          <p:cNvPr id="65" name="Text 63"/>
          <p:cNvSpPr/>
          <p:nvPr/>
        </p:nvSpPr>
        <p:spPr>
          <a:xfrm>
            <a:off x="9400032" y="3852672"/>
            <a:ext cx="2194560" cy="3413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133" dirty="0">
                <a:solidFill>
                  <a:srgbClr val="0B1B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Almonds (Roasted)</a:t>
            </a:r>
            <a:endParaRPr lang="en-US" sz="1133" dirty="0"/>
          </a:p>
        </p:txBody>
      </p:sp>
      <p:sp>
        <p:nvSpPr>
          <p:cNvPr id="66" name="Shape 64"/>
          <p:cNvSpPr/>
          <p:nvPr/>
        </p:nvSpPr>
        <p:spPr>
          <a:xfrm>
            <a:off x="9217152" y="4376928"/>
            <a:ext cx="97536" cy="97536"/>
          </a:xfrm>
          <a:prstGeom prst="rect">
            <a:avLst/>
          </a:prstGeom>
          <a:solidFill>
            <a:srgbClr val="0E7C7B"/>
          </a:solidFill>
          <a:ln w="12700">
            <a:solidFill>
              <a:srgbClr val="0E7C7B"/>
            </a:solidFill>
            <a:prstDash val="solid"/>
          </a:ln>
        </p:spPr>
        <p:txBody>
          <a:bodyPr/>
          <a:lstStyle/>
          <a:p>
            <a:endParaRPr lang="en-IN" sz="2400"/>
          </a:p>
        </p:txBody>
      </p:sp>
      <p:sp>
        <p:nvSpPr>
          <p:cNvPr id="67" name="Text 65"/>
          <p:cNvSpPr/>
          <p:nvPr/>
        </p:nvSpPr>
        <p:spPr>
          <a:xfrm>
            <a:off x="9400032" y="4255008"/>
            <a:ext cx="2194560" cy="3413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133" dirty="0">
                <a:solidFill>
                  <a:srgbClr val="0B1B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Almonds (Plain)</a:t>
            </a:r>
            <a:endParaRPr lang="en-US" sz="1133" dirty="0"/>
          </a:p>
        </p:txBody>
      </p:sp>
      <p:sp>
        <p:nvSpPr>
          <p:cNvPr id="68" name="Shape 66"/>
          <p:cNvSpPr/>
          <p:nvPr/>
        </p:nvSpPr>
        <p:spPr>
          <a:xfrm>
            <a:off x="9217152" y="4779264"/>
            <a:ext cx="97536" cy="97536"/>
          </a:xfrm>
          <a:prstGeom prst="rect">
            <a:avLst/>
          </a:prstGeom>
          <a:solidFill>
            <a:srgbClr val="0E7C7B"/>
          </a:solidFill>
          <a:ln w="12700">
            <a:solidFill>
              <a:srgbClr val="0E7C7B"/>
            </a:solidFill>
            <a:prstDash val="solid"/>
          </a:ln>
        </p:spPr>
        <p:txBody>
          <a:bodyPr/>
          <a:lstStyle/>
          <a:p>
            <a:endParaRPr lang="en-IN" sz="2400"/>
          </a:p>
        </p:txBody>
      </p:sp>
      <p:sp>
        <p:nvSpPr>
          <p:cNvPr id="69" name="Text 67"/>
          <p:cNvSpPr/>
          <p:nvPr/>
        </p:nvSpPr>
        <p:spPr>
          <a:xfrm>
            <a:off x="9400032" y="4657344"/>
            <a:ext cx="2194560" cy="3413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133" dirty="0">
                <a:solidFill>
                  <a:srgbClr val="0B1B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Raisins (Golden)</a:t>
            </a:r>
            <a:endParaRPr lang="en-US" sz="1133" dirty="0"/>
          </a:p>
        </p:txBody>
      </p:sp>
      <p:sp>
        <p:nvSpPr>
          <p:cNvPr id="70" name="Shape 68"/>
          <p:cNvSpPr/>
          <p:nvPr/>
        </p:nvSpPr>
        <p:spPr>
          <a:xfrm>
            <a:off x="9217152" y="5181600"/>
            <a:ext cx="97536" cy="97536"/>
          </a:xfrm>
          <a:prstGeom prst="rect">
            <a:avLst/>
          </a:prstGeom>
          <a:solidFill>
            <a:srgbClr val="0E7C7B"/>
          </a:solidFill>
          <a:ln w="12700">
            <a:solidFill>
              <a:srgbClr val="0E7C7B"/>
            </a:solidFill>
            <a:prstDash val="solid"/>
          </a:ln>
        </p:spPr>
        <p:txBody>
          <a:bodyPr/>
          <a:lstStyle/>
          <a:p>
            <a:endParaRPr lang="en-IN" sz="2400"/>
          </a:p>
        </p:txBody>
      </p:sp>
      <p:sp>
        <p:nvSpPr>
          <p:cNvPr id="71" name="Text 69"/>
          <p:cNvSpPr/>
          <p:nvPr/>
        </p:nvSpPr>
        <p:spPr>
          <a:xfrm>
            <a:off x="9400032" y="5059680"/>
            <a:ext cx="2194560" cy="3413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133" dirty="0">
                <a:solidFill>
                  <a:srgbClr val="0B1B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Raisins (Black)</a:t>
            </a:r>
            <a:endParaRPr lang="en-US" sz="1133" dirty="0"/>
          </a:p>
        </p:txBody>
      </p:sp>
      <p:sp>
        <p:nvSpPr>
          <p:cNvPr id="72" name="Shape 70"/>
          <p:cNvSpPr/>
          <p:nvPr/>
        </p:nvSpPr>
        <p:spPr>
          <a:xfrm>
            <a:off x="9217152" y="5583936"/>
            <a:ext cx="97536" cy="97536"/>
          </a:xfrm>
          <a:prstGeom prst="rect">
            <a:avLst/>
          </a:prstGeom>
          <a:solidFill>
            <a:srgbClr val="0E7C7B"/>
          </a:solidFill>
          <a:ln w="12700">
            <a:solidFill>
              <a:srgbClr val="0E7C7B"/>
            </a:solidFill>
            <a:prstDash val="solid"/>
          </a:ln>
        </p:spPr>
        <p:txBody>
          <a:bodyPr/>
          <a:lstStyle/>
          <a:p>
            <a:endParaRPr lang="en-IN" sz="2400"/>
          </a:p>
        </p:txBody>
      </p:sp>
      <p:sp>
        <p:nvSpPr>
          <p:cNvPr id="73" name="Text 71"/>
          <p:cNvSpPr/>
          <p:nvPr/>
        </p:nvSpPr>
        <p:spPr>
          <a:xfrm>
            <a:off x="9400032" y="5462016"/>
            <a:ext cx="2194560" cy="3413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133" dirty="0">
                <a:solidFill>
                  <a:srgbClr val="0B1B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Mixed Dry Fruits</a:t>
            </a:r>
            <a:endParaRPr lang="en-US" sz="1133" dirty="0"/>
          </a:p>
        </p:txBody>
      </p:sp>
      <p:sp>
        <p:nvSpPr>
          <p:cNvPr id="74" name="Shape 72"/>
          <p:cNvSpPr/>
          <p:nvPr/>
        </p:nvSpPr>
        <p:spPr>
          <a:xfrm>
            <a:off x="9217152" y="5986272"/>
            <a:ext cx="97536" cy="97536"/>
          </a:xfrm>
          <a:prstGeom prst="rect">
            <a:avLst/>
          </a:prstGeom>
          <a:solidFill>
            <a:srgbClr val="0E7C7B"/>
          </a:solidFill>
          <a:ln w="12700">
            <a:solidFill>
              <a:srgbClr val="0E7C7B"/>
            </a:solidFill>
            <a:prstDash val="solid"/>
          </a:ln>
        </p:spPr>
        <p:txBody>
          <a:bodyPr/>
          <a:lstStyle/>
          <a:p>
            <a:endParaRPr lang="en-IN" sz="2400"/>
          </a:p>
        </p:txBody>
      </p:sp>
      <p:sp>
        <p:nvSpPr>
          <p:cNvPr id="75" name="Text 73"/>
          <p:cNvSpPr/>
          <p:nvPr/>
        </p:nvSpPr>
        <p:spPr>
          <a:xfrm>
            <a:off x="9400032" y="5864352"/>
            <a:ext cx="2194560" cy="3413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133" dirty="0">
                <a:solidFill>
                  <a:srgbClr val="0B1B2E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Pistachios</a:t>
            </a:r>
            <a:endParaRPr lang="en-US" sz="1133" dirty="0"/>
          </a:p>
        </p:txBody>
      </p:sp>
      <p:sp>
        <p:nvSpPr>
          <p:cNvPr id="76" name="Shape 74"/>
          <p:cNvSpPr/>
          <p:nvPr/>
        </p:nvSpPr>
        <p:spPr>
          <a:xfrm>
            <a:off x="0" y="6461760"/>
            <a:ext cx="12192000" cy="396240"/>
          </a:xfrm>
          <a:prstGeom prst="rect">
            <a:avLst/>
          </a:prstGeom>
          <a:solidFill>
            <a:srgbClr val="0B1B2E"/>
          </a:solidFill>
          <a:ln/>
        </p:spPr>
        <p:txBody>
          <a:bodyPr/>
          <a:lstStyle/>
          <a:p>
            <a:endParaRPr lang="en-IN" sz="2400"/>
          </a:p>
        </p:txBody>
      </p:sp>
      <p:sp>
        <p:nvSpPr>
          <p:cNvPr id="77" name="Shape 75"/>
          <p:cNvSpPr/>
          <p:nvPr/>
        </p:nvSpPr>
        <p:spPr>
          <a:xfrm>
            <a:off x="0" y="6461760"/>
            <a:ext cx="12192000" cy="24384"/>
          </a:xfrm>
          <a:prstGeom prst="rect">
            <a:avLst/>
          </a:prstGeom>
          <a:solidFill>
            <a:srgbClr val="C9A14A"/>
          </a:solidFill>
          <a:ln/>
        </p:spPr>
        <p:txBody>
          <a:bodyPr/>
          <a:lstStyle/>
          <a:p>
            <a:endParaRPr lang="en-IN" sz="2400"/>
          </a:p>
        </p:txBody>
      </p:sp>
      <p:sp>
        <p:nvSpPr>
          <p:cNvPr id="78" name="Text 76"/>
          <p:cNvSpPr/>
          <p:nvPr/>
        </p:nvSpPr>
        <p:spPr>
          <a:xfrm>
            <a:off x="487680" y="6486144"/>
            <a:ext cx="8534400" cy="3779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933" kern="0" spc="133" dirty="0">
                <a:solidFill>
                  <a:srgbClr val="8FA3B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SHOP RIGHTEPAY CORPORATION LIMITED   ·   Retail &amp; Wholesale Trading House</a:t>
            </a:r>
            <a:endParaRPr lang="en-US" sz="933" dirty="0"/>
          </a:p>
        </p:txBody>
      </p:sp>
      <p:sp>
        <p:nvSpPr>
          <p:cNvPr id="79" name="Text 77"/>
          <p:cNvSpPr/>
          <p:nvPr/>
        </p:nvSpPr>
        <p:spPr>
          <a:xfrm>
            <a:off x="8534400" y="6486144"/>
            <a:ext cx="2438400" cy="3779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/>
            <a:r>
              <a:rPr lang="en-US" sz="867" dirty="0">
                <a:solidFill>
                  <a:srgbClr val="6A809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CIN U45400WB2011PLC161876</a:t>
            </a:r>
            <a:endParaRPr lang="en-US" sz="867" dirty="0"/>
          </a:p>
        </p:txBody>
      </p:sp>
      <p:sp>
        <p:nvSpPr>
          <p:cNvPr id="80" name="Text 78"/>
          <p:cNvSpPr/>
          <p:nvPr/>
        </p:nvSpPr>
        <p:spPr>
          <a:xfrm>
            <a:off x="11155680" y="6486144"/>
            <a:ext cx="853440" cy="3779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/>
            <a:r>
              <a:rPr lang="en-US" sz="1200" b="1" dirty="0">
                <a:solidFill>
                  <a:srgbClr val="C9A1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11</a:t>
            </a:r>
            <a:endParaRPr lang="en-US" sz="1200" dirty="0"/>
          </a:p>
        </p:txBody>
      </p:sp>
      <p:sp>
        <p:nvSpPr>
          <p:cNvPr id="81" name="Text 1">
            <a:extLst>
              <a:ext uri="{FF2B5EF4-FFF2-40B4-BE49-F238E27FC236}">
                <a16:creationId xmlns:a16="http://schemas.microsoft.com/office/drawing/2014/main" id="{B6B3DD1F-5EE5-B547-E6FE-15C66533E203}"/>
              </a:ext>
            </a:extLst>
          </p:cNvPr>
          <p:cNvSpPr/>
          <p:nvPr/>
        </p:nvSpPr>
        <p:spPr>
          <a:xfrm>
            <a:off x="640080" y="411480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600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28  ·  Dhatri Product</a:t>
            </a:r>
          </a:p>
          <a:p>
            <a:pPr marL="0" indent="0">
              <a:buNone/>
            </a:pPr>
            <a:endParaRPr lang="en-US" sz="1100" b="1" kern="0" spc="600" dirty="0">
              <a:solidFill>
                <a:srgbClr val="EA5826"/>
              </a:solidFill>
              <a:latin typeface="Calibri" pitchFamily="34" charset="0"/>
              <a:ea typeface="Calibri" pitchFamily="34" charset="-122"/>
              <a:cs typeface="Calibri" pitchFamily="34" charset="-120"/>
            </a:endParaRPr>
          </a:p>
          <a:p>
            <a:pPr marL="0" indent="0">
              <a:buNone/>
            </a:pPr>
            <a:endParaRPr lang="en-US" sz="1100" dirty="0"/>
          </a:p>
        </p:txBody>
      </p:sp>
    </p:spTree>
  </p:cSld>
  <p:clrMapOvr>
    <a:masterClrMapping/>
  </p:clrMapOvr>
  <p:transition spd="slow">
    <p:push dir="u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3"/>
          <p:cNvSpPr/>
          <p:nvPr/>
        </p:nvSpPr>
        <p:spPr>
          <a:xfrm>
            <a:off x="548640" y="731520"/>
            <a:ext cx="11094720" cy="8534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4000" b="1" dirty="0">
                <a:solidFill>
                  <a:srgbClr val="0B1B2E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Dhatri — Trademark Application</a:t>
            </a:r>
            <a:endParaRPr lang="en-US" sz="4000" dirty="0"/>
          </a:p>
        </p:txBody>
      </p:sp>
      <p:sp>
        <p:nvSpPr>
          <p:cNvPr id="6" name="Shape 4"/>
          <p:cNvSpPr/>
          <p:nvPr/>
        </p:nvSpPr>
        <p:spPr>
          <a:xfrm>
            <a:off x="548640" y="1584960"/>
            <a:ext cx="731520" cy="48768"/>
          </a:xfrm>
          <a:prstGeom prst="rect">
            <a:avLst/>
          </a:prstGeom>
          <a:solidFill>
            <a:srgbClr val="C9A14A"/>
          </a:solidFill>
          <a:ln/>
        </p:spPr>
        <p:txBody>
          <a:bodyPr/>
          <a:lstStyle/>
          <a:p>
            <a:endParaRPr lang="en-IN" sz="2400"/>
          </a:p>
        </p:txBody>
      </p:sp>
      <p:sp>
        <p:nvSpPr>
          <p:cNvPr id="7" name="Text 5"/>
          <p:cNvSpPr/>
          <p:nvPr/>
        </p:nvSpPr>
        <p:spPr>
          <a:xfrm>
            <a:off x="548640" y="1731264"/>
            <a:ext cx="11094720" cy="4876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333" dirty="0">
                <a:solidFill>
                  <a:srgbClr val="4755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Dhatri is filed for trademark protection under the Government of India Trade Marks Registry, ensuring brand exclusivity from day one.</a:t>
            </a:r>
            <a:endParaRPr lang="en-US" sz="1333" dirty="0"/>
          </a:p>
        </p:txBody>
      </p:sp>
      <p:sp>
        <p:nvSpPr>
          <p:cNvPr id="8" name="Shape 6"/>
          <p:cNvSpPr/>
          <p:nvPr/>
        </p:nvSpPr>
        <p:spPr>
          <a:xfrm>
            <a:off x="548640" y="2377440"/>
            <a:ext cx="6827520" cy="3901440"/>
          </a:xfrm>
          <a:prstGeom prst="rect">
            <a:avLst/>
          </a:prstGeom>
          <a:solidFill>
            <a:srgbClr val="0B1B2E"/>
          </a:solidFill>
          <a:ln/>
        </p:spPr>
        <p:txBody>
          <a:bodyPr/>
          <a:lstStyle/>
          <a:p>
            <a:endParaRPr lang="en-IN" sz="2400"/>
          </a:p>
        </p:txBody>
      </p:sp>
      <p:sp>
        <p:nvSpPr>
          <p:cNvPr id="9" name="Shape 7"/>
          <p:cNvSpPr/>
          <p:nvPr/>
        </p:nvSpPr>
        <p:spPr>
          <a:xfrm>
            <a:off x="548640" y="2377440"/>
            <a:ext cx="6827520" cy="60960"/>
          </a:xfrm>
          <a:prstGeom prst="rect">
            <a:avLst/>
          </a:prstGeom>
          <a:solidFill>
            <a:srgbClr val="C9A14A"/>
          </a:solidFill>
          <a:ln/>
        </p:spPr>
        <p:txBody>
          <a:bodyPr/>
          <a:lstStyle/>
          <a:p>
            <a:endParaRPr lang="en-IN" sz="2400"/>
          </a:p>
        </p:txBody>
      </p:sp>
      <p:sp>
        <p:nvSpPr>
          <p:cNvPr id="10" name="Text 8"/>
          <p:cNvSpPr/>
          <p:nvPr/>
        </p:nvSpPr>
        <p:spPr>
          <a:xfrm>
            <a:off x="731520" y="2499360"/>
            <a:ext cx="6461760" cy="341376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267" b="1" kern="0" spc="400" dirty="0">
                <a:solidFill>
                  <a:srgbClr val="C9A1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TRADE MARK APPLICATION DETAILS</a:t>
            </a:r>
            <a:endParaRPr lang="en-US" sz="1267" dirty="0"/>
          </a:p>
        </p:txBody>
      </p:sp>
      <p:sp>
        <p:nvSpPr>
          <p:cNvPr id="11" name="Text 9"/>
          <p:cNvSpPr/>
          <p:nvPr/>
        </p:nvSpPr>
        <p:spPr>
          <a:xfrm>
            <a:off x="731520" y="2987040"/>
            <a:ext cx="3291840" cy="243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000" kern="0" spc="267" dirty="0">
                <a:solidFill>
                  <a:srgbClr val="8FA3B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TM APPLICATION</a:t>
            </a:r>
            <a:endParaRPr lang="en-US" sz="1000" dirty="0"/>
          </a:p>
        </p:txBody>
      </p:sp>
      <p:sp>
        <p:nvSpPr>
          <p:cNvPr id="12" name="Text 10"/>
          <p:cNvSpPr/>
          <p:nvPr/>
        </p:nvSpPr>
        <p:spPr>
          <a:xfrm>
            <a:off x="731520" y="3230880"/>
            <a:ext cx="3291840" cy="670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3467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# 7509589</a:t>
            </a:r>
            <a:endParaRPr lang="en-US" sz="3467" dirty="0"/>
          </a:p>
        </p:txBody>
      </p:sp>
      <p:sp>
        <p:nvSpPr>
          <p:cNvPr id="13" name="Text 11"/>
          <p:cNvSpPr/>
          <p:nvPr/>
        </p:nvSpPr>
        <p:spPr>
          <a:xfrm>
            <a:off x="4267200" y="2987040"/>
            <a:ext cx="2926080" cy="2438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000" kern="0" spc="267" dirty="0">
                <a:solidFill>
                  <a:srgbClr val="8FA3B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CLASS</a:t>
            </a:r>
            <a:endParaRPr lang="en-US" sz="1000" dirty="0"/>
          </a:p>
        </p:txBody>
      </p:sp>
      <p:sp>
        <p:nvSpPr>
          <p:cNvPr id="14" name="Text 12"/>
          <p:cNvSpPr/>
          <p:nvPr/>
        </p:nvSpPr>
        <p:spPr>
          <a:xfrm>
            <a:off x="4267200" y="3230880"/>
            <a:ext cx="2926080" cy="670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3467" b="1" dirty="0">
                <a:solidFill>
                  <a:srgbClr val="C9A14A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35</a:t>
            </a:r>
            <a:endParaRPr lang="en-US" sz="3467" dirty="0"/>
          </a:p>
        </p:txBody>
      </p:sp>
      <p:sp>
        <p:nvSpPr>
          <p:cNvPr id="15" name="Shape 13"/>
          <p:cNvSpPr/>
          <p:nvPr/>
        </p:nvSpPr>
        <p:spPr>
          <a:xfrm>
            <a:off x="731520" y="4023360"/>
            <a:ext cx="6461760" cy="24384"/>
          </a:xfrm>
          <a:prstGeom prst="rect">
            <a:avLst/>
          </a:prstGeom>
          <a:solidFill>
            <a:srgbClr val="1F3046"/>
          </a:solidFill>
          <a:ln/>
        </p:spPr>
        <p:txBody>
          <a:bodyPr/>
          <a:lstStyle/>
          <a:p>
            <a:endParaRPr lang="en-IN" sz="2400"/>
          </a:p>
        </p:txBody>
      </p:sp>
      <p:sp>
        <p:nvSpPr>
          <p:cNvPr id="16" name="Text 14"/>
          <p:cNvSpPr/>
          <p:nvPr/>
        </p:nvSpPr>
        <p:spPr>
          <a:xfrm>
            <a:off x="731520" y="4206240"/>
            <a:ext cx="2011680" cy="2682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000" dirty="0">
                <a:solidFill>
                  <a:srgbClr val="8FA3B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Trade Mark</a:t>
            </a:r>
            <a:endParaRPr lang="en-US" sz="1000" dirty="0"/>
          </a:p>
        </p:txBody>
      </p:sp>
      <p:sp>
        <p:nvSpPr>
          <p:cNvPr id="17" name="Text 15"/>
          <p:cNvSpPr/>
          <p:nvPr/>
        </p:nvSpPr>
        <p:spPr>
          <a:xfrm>
            <a:off x="2743200" y="4206240"/>
            <a:ext cx="4389120" cy="2682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DHATRI with tagline — Right Product Right Price</a:t>
            </a:r>
            <a:endParaRPr lang="en-US" sz="1000" dirty="0"/>
          </a:p>
        </p:txBody>
      </p:sp>
      <p:sp>
        <p:nvSpPr>
          <p:cNvPr id="18" name="Text 16"/>
          <p:cNvSpPr/>
          <p:nvPr/>
        </p:nvSpPr>
        <p:spPr>
          <a:xfrm>
            <a:off x="731520" y="4498848"/>
            <a:ext cx="2011680" cy="2682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000" dirty="0">
                <a:solidFill>
                  <a:srgbClr val="8FA3B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Mark Type</a:t>
            </a:r>
            <a:endParaRPr lang="en-US" sz="1000" dirty="0"/>
          </a:p>
        </p:txBody>
      </p:sp>
      <p:sp>
        <p:nvSpPr>
          <p:cNvPr id="19" name="Text 17"/>
          <p:cNvSpPr/>
          <p:nvPr/>
        </p:nvSpPr>
        <p:spPr>
          <a:xfrm>
            <a:off x="2743200" y="4498848"/>
            <a:ext cx="4389120" cy="2682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Device · Trade Mark</a:t>
            </a:r>
            <a:endParaRPr lang="en-US" sz="1000" dirty="0"/>
          </a:p>
        </p:txBody>
      </p:sp>
      <p:sp>
        <p:nvSpPr>
          <p:cNvPr id="20" name="Text 18"/>
          <p:cNvSpPr/>
          <p:nvPr/>
        </p:nvSpPr>
        <p:spPr>
          <a:xfrm>
            <a:off x="731520" y="4791456"/>
            <a:ext cx="2011680" cy="2682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000" dirty="0">
                <a:solidFill>
                  <a:srgbClr val="8FA3B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Date of Application</a:t>
            </a:r>
            <a:endParaRPr lang="en-US" sz="1000" dirty="0"/>
          </a:p>
        </p:txBody>
      </p:sp>
      <p:sp>
        <p:nvSpPr>
          <p:cNvPr id="21" name="Text 19"/>
          <p:cNvSpPr/>
          <p:nvPr/>
        </p:nvSpPr>
        <p:spPr>
          <a:xfrm>
            <a:off x="2743200" y="4791456"/>
            <a:ext cx="4389120" cy="2682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07 February 2026</a:t>
            </a:r>
            <a:endParaRPr lang="en-US" sz="1000" dirty="0"/>
          </a:p>
        </p:txBody>
      </p:sp>
      <p:sp>
        <p:nvSpPr>
          <p:cNvPr id="22" name="Text 20"/>
          <p:cNvSpPr/>
          <p:nvPr/>
        </p:nvSpPr>
        <p:spPr>
          <a:xfrm>
            <a:off x="731520" y="5084064"/>
            <a:ext cx="2011680" cy="2682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000" dirty="0">
                <a:solidFill>
                  <a:srgbClr val="8FA3B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Filing Mode</a:t>
            </a:r>
            <a:endParaRPr lang="en-US" sz="1000" dirty="0"/>
          </a:p>
        </p:txBody>
      </p:sp>
      <p:sp>
        <p:nvSpPr>
          <p:cNvPr id="23" name="Text 21"/>
          <p:cNvSpPr/>
          <p:nvPr/>
        </p:nvSpPr>
        <p:spPr>
          <a:xfrm>
            <a:off x="2743200" y="5084064"/>
            <a:ext cx="4389120" cy="2682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e-Filing</a:t>
            </a:r>
            <a:endParaRPr lang="en-US" sz="1000" dirty="0"/>
          </a:p>
        </p:txBody>
      </p:sp>
      <p:sp>
        <p:nvSpPr>
          <p:cNvPr id="24" name="Text 22"/>
          <p:cNvSpPr/>
          <p:nvPr/>
        </p:nvSpPr>
        <p:spPr>
          <a:xfrm>
            <a:off x="731520" y="5376672"/>
            <a:ext cx="2011680" cy="2682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000" dirty="0">
                <a:solidFill>
                  <a:srgbClr val="8FA3B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Appropriate Office</a:t>
            </a:r>
            <a:endParaRPr lang="en-US" sz="1000" dirty="0"/>
          </a:p>
        </p:txBody>
      </p:sp>
      <p:sp>
        <p:nvSpPr>
          <p:cNvPr id="25" name="Text 23"/>
          <p:cNvSpPr/>
          <p:nvPr/>
        </p:nvSpPr>
        <p:spPr>
          <a:xfrm>
            <a:off x="2743200" y="5376672"/>
            <a:ext cx="4389120" cy="2682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Trade Marks Registry, Kolkata</a:t>
            </a:r>
            <a:endParaRPr lang="en-US" sz="1000" dirty="0"/>
          </a:p>
        </p:txBody>
      </p:sp>
      <p:sp>
        <p:nvSpPr>
          <p:cNvPr id="26" name="Text 24"/>
          <p:cNvSpPr/>
          <p:nvPr/>
        </p:nvSpPr>
        <p:spPr>
          <a:xfrm>
            <a:off x="731520" y="5669280"/>
            <a:ext cx="2011680" cy="2682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000" dirty="0">
                <a:solidFill>
                  <a:srgbClr val="8FA3B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Proprietor</a:t>
            </a:r>
            <a:endParaRPr lang="en-US" sz="1000" dirty="0"/>
          </a:p>
        </p:txBody>
      </p:sp>
      <p:sp>
        <p:nvSpPr>
          <p:cNvPr id="27" name="Text 25"/>
          <p:cNvSpPr/>
          <p:nvPr/>
        </p:nvSpPr>
        <p:spPr>
          <a:xfrm>
            <a:off x="2743200" y="5669280"/>
            <a:ext cx="4389120" cy="2682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Shop Rightepay Corporation Limited</a:t>
            </a:r>
            <a:endParaRPr lang="en-US" sz="1000" dirty="0"/>
          </a:p>
        </p:txBody>
      </p:sp>
      <p:sp>
        <p:nvSpPr>
          <p:cNvPr id="28" name="Text 26"/>
          <p:cNvSpPr/>
          <p:nvPr/>
        </p:nvSpPr>
        <p:spPr>
          <a:xfrm>
            <a:off x="731520" y="5961888"/>
            <a:ext cx="2011680" cy="2682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000" dirty="0">
                <a:solidFill>
                  <a:srgbClr val="8FA3B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Status</a:t>
            </a:r>
            <a:endParaRPr lang="en-US" sz="1000" dirty="0"/>
          </a:p>
        </p:txBody>
      </p:sp>
      <p:sp>
        <p:nvSpPr>
          <p:cNvPr id="29" name="Text 27"/>
          <p:cNvSpPr/>
          <p:nvPr/>
        </p:nvSpPr>
        <p:spPr>
          <a:xfrm>
            <a:off x="2743200" y="5961888"/>
            <a:ext cx="4389120" cy="2682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000" b="1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Send to Vienna (Codification)</a:t>
            </a:r>
            <a:endParaRPr lang="en-US" sz="1000" dirty="0"/>
          </a:p>
        </p:txBody>
      </p:sp>
      <p:sp>
        <p:nvSpPr>
          <p:cNvPr id="30" name="Shape 28"/>
          <p:cNvSpPr/>
          <p:nvPr/>
        </p:nvSpPr>
        <p:spPr>
          <a:xfrm>
            <a:off x="7680960" y="2377440"/>
            <a:ext cx="3962400" cy="1889760"/>
          </a:xfrm>
          <a:prstGeom prst="rect">
            <a:avLst/>
          </a:prstGeom>
          <a:solidFill>
            <a:srgbClr val="FFFFFF"/>
          </a:solidFill>
          <a:ln w="12700">
            <a:solidFill>
              <a:srgbClr val="EEF2F7"/>
            </a:solidFill>
            <a:prstDash val="solid"/>
          </a:ln>
          <a:effectLst>
            <a:outerShdw blurRad="101600" dist="25400" dir="5400000" algn="bl" rotWithShape="0">
              <a:srgbClr val="000000">
                <a:alpha val="6000"/>
              </a:srgbClr>
            </a:outerShdw>
          </a:effectLst>
        </p:spPr>
        <p:txBody>
          <a:bodyPr/>
          <a:lstStyle/>
          <a:p>
            <a:endParaRPr lang="en-IN" sz="2400"/>
          </a:p>
        </p:txBody>
      </p:sp>
      <p:sp>
        <p:nvSpPr>
          <p:cNvPr id="31" name="Shape 29"/>
          <p:cNvSpPr/>
          <p:nvPr/>
        </p:nvSpPr>
        <p:spPr>
          <a:xfrm>
            <a:off x="7680960" y="2377440"/>
            <a:ext cx="3962400" cy="60960"/>
          </a:xfrm>
          <a:prstGeom prst="rect">
            <a:avLst/>
          </a:prstGeom>
          <a:solidFill>
            <a:srgbClr val="2C7A3F"/>
          </a:solidFill>
          <a:ln/>
        </p:spPr>
        <p:txBody>
          <a:bodyPr/>
          <a:lstStyle/>
          <a:p>
            <a:endParaRPr lang="en-IN" sz="2400"/>
          </a:p>
        </p:txBody>
      </p:sp>
      <p:pic>
        <p:nvPicPr>
          <p:cNvPr id="32" name="Image 0" descr="preencoded.pn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7924800" y="2560320"/>
            <a:ext cx="3474720" cy="1645920"/>
          </a:xfrm>
          <a:prstGeom prst="rect">
            <a:avLst/>
          </a:prstGeom>
        </p:spPr>
      </p:pic>
      <p:sp>
        <p:nvSpPr>
          <p:cNvPr id="33" name="Shape 30"/>
          <p:cNvSpPr/>
          <p:nvPr/>
        </p:nvSpPr>
        <p:spPr>
          <a:xfrm>
            <a:off x="7680960" y="4450080"/>
            <a:ext cx="3962400" cy="1828800"/>
          </a:xfrm>
          <a:prstGeom prst="rect">
            <a:avLst/>
          </a:prstGeom>
          <a:solidFill>
            <a:srgbClr val="FFFFFF"/>
          </a:solidFill>
          <a:ln w="12700">
            <a:solidFill>
              <a:srgbClr val="EEF2F7"/>
            </a:solidFill>
            <a:prstDash val="solid"/>
          </a:ln>
          <a:effectLst>
            <a:outerShdw blurRad="101600" dist="25400" dir="5400000" algn="bl" rotWithShape="0">
              <a:srgbClr val="000000">
                <a:alpha val="6000"/>
              </a:srgbClr>
            </a:outerShdw>
          </a:effectLst>
        </p:spPr>
        <p:txBody>
          <a:bodyPr/>
          <a:lstStyle/>
          <a:p>
            <a:endParaRPr lang="en-IN" sz="2400"/>
          </a:p>
        </p:txBody>
      </p:sp>
      <p:sp>
        <p:nvSpPr>
          <p:cNvPr id="34" name="Shape 31"/>
          <p:cNvSpPr/>
          <p:nvPr/>
        </p:nvSpPr>
        <p:spPr>
          <a:xfrm>
            <a:off x="7680960" y="4450080"/>
            <a:ext cx="3962400" cy="60960"/>
          </a:xfrm>
          <a:prstGeom prst="rect">
            <a:avLst/>
          </a:prstGeom>
          <a:solidFill>
            <a:srgbClr val="0E7C7B"/>
          </a:solidFill>
          <a:ln/>
        </p:spPr>
        <p:txBody>
          <a:bodyPr/>
          <a:lstStyle/>
          <a:p>
            <a:endParaRPr lang="en-IN" sz="2400"/>
          </a:p>
        </p:txBody>
      </p:sp>
      <p:sp>
        <p:nvSpPr>
          <p:cNvPr id="35" name="Text 32"/>
          <p:cNvSpPr/>
          <p:nvPr/>
        </p:nvSpPr>
        <p:spPr>
          <a:xfrm>
            <a:off x="7863840" y="4608576"/>
            <a:ext cx="3657600" cy="3048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067" b="1" kern="0" spc="267" dirty="0">
                <a:solidFill>
                  <a:srgbClr val="0E7C7B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CLASS 35 · GOODS &amp; SERVICES SCOPE</a:t>
            </a:r>
            <a:endParaRPr lang="en-US" sz="1067" dirty="0"/>
          </a:p>
        </p:txBody>
      </p:sp>
      <p:sp>
        <p:nvSpPr>
          <p:cNvPr id="36" name="Text 33"/>
          <p:cNvSpPr/>
          <p:nvPr/>
        </p:nvSpPr>
        <p:spPr>
          <a:xfrm>
            <a:off x="7863840" y="4937760"/>
            <a:ext cx="3657600" cy="12801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1067" dirty="0">
                <a:solidFill>
                  <a:srgbClr val="475569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Advertising · Marketing · Business Management · Business Administration · Office Functions · Retail Services · Online Retail Services · Wholesale Services · Retail Outlets</a:t>
            </a:r>
            <a:endParaRPr lang="en-US" sz="1067" dirty="0"/>
          </a:p>
        </p:txBody>
      </p:sp>
      <p:sp>
        <p:nvSpPr>
          <p:cNvPr id="37" name="Shape 34"/>
          <p:cNvSpPr/>
          <p:nvPr/>
        </p:nvSpPr>
        <p:spPr>
          <a:xfrm>
            <a:off x="0" y="6461760"/>
            <a:ext cx="12192000" cy="396240"/>
          </a:xfrm>
          <a:prstGeom prst="rect">
            <a:avLst/>
          </a:prstGeom>
          <a:solidFill>
            <a:srgbClr val="0B1B2E"/>
          </a:solidFill>
          <a:ln/>
        </p:spPr>
        <p:txBody>
          <a:bodyPr/>
          <a:lstStyle/>
          <a:p>
            <a:endParaRPr lang="en-IN" sz="2400"/>
          </a:p>
        </p:txBody>
      </p:sp>
      <p:sp>
        <p:nvSpPr>
          <p:cNvPr id="38" name="Shape 35"/>
          <p:cNvSpPr/>
          <p:nvPr/>
        </p:nvSpPr>
        <p:spPr>
          <a:xfrm>
            <a:off x="0" y="6461760"/>
            <a:ext cx="12192000" cy="24384"/>
          </a:xfrm>
          <a:prstGeom prst="rect">
            <a:avLst/>
          </a:prstGeom>
          <a:solidFill>
            <a:srgbClr val="C9A14A"/>
          </a:solidFill>
          <a:ln/>
        </p:spPr>
        <p:txBody>
          <a:bodyPr/>
          <a:lstStyle/>
          <a:p>
            <a:endParaRPr lang="en-IN" sz="2400"/>
          </a:p>
        </p:txBody>
      </p:sp>
      <p:sp>
        <p:nvSpPr>
          <p:cNvPr id="39" name="Text 36"/>
          <p:cNvSpPr/>
          <p:nvPr/>
        </p:nvSpPr>
        <p:spPr>
          <a:xfrm>
            <a:off x="487680" y="6486144"/>
            <a:ext cx="8534400" cy="3779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r>
              <a:rPr lang="en-US" sz="933" kern="0" spc="133" dirty="0">
                <a:solidFill>
                  <a:srgbClr val="8FA3BC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SHOP RIGHTEPAY CORPORATION LIMITED   ·   Retail &amp; Wholesale Trading House</a:t>
            </a:r>
            <a:endParaRPr lang="en-US" sz="933" dirty="0"/>
          </a:p>
        </p:txBody>
      </p:sp>
      <p:sp>
        <p:nvSpPr>
          <p:cNvPr id="40" name="Text 37"/>
          <p:cNvSpPr/>
          <p:nvPr/>
        </p:nvSpPr>
        <p:spPr>
          <a:xfrm>
            <a:off x="8534400" y="6486144"/>
            <a:ext cx="2438400" cy="3779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/>
            <a:r>
              <a:rPr lang="en-US" sz="867" dirty="0">
                <a:solidFill>
                  <a:srgbClr val="6A809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CIN U45400WB2011PLC161876</a:t>
            </a:r>
            <a:endParaRPr lang="en-US" sz="867" dirty="0"/>
          </a:p>
        </p:txBody>
      </p:sp>
      <p:sp>
        <p:nvSpPr>
          <p:cNvPr id="41" name="Text 38"/>
          <p:cNvSpPr/>
          <p:nvPr/>
        </p:nvSpPr>
        <p:spPr>
          <a:xfrm>
            <a:off x="11155680" y="6486144"/>
            <a:ext cx="853440" cy="37795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/>
            <a:r>
              <a:rPr lang="en-US" sz="1200" b="1" dirty="0">
                <a:solidFill>
                  <a:srgbClr val="C9A14A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12</a:t>
            </a:r>
            <a:endParaRPr lang="en-US" sz="1200" dirty="0"/>
          </a:p>
        </p:txBody>
      </p:sp>
      <p:sp>
        <p:nvSpPr>
          <p:cNvPr id="42" name="Text 1">
            <a:extLst>
              <a:ext uri="{FF2B5EF4-FFF2-40B4-BE49-F238E27FC236}">
                <a16:creationId xmlns:a16="http://schemas.microsoft.com/office/drawing/2014/main" id="{07DC7EFB-81DD-45E5-2462-19D75E310CC6}"/>
              </a:ext>
            </a:extLst>
          </p:cNvPr>
          <p:cNvSpPr/>
          <p:nvPr/>
        </p:nvSpPr>
        <p:spPr>
          <a:xfrm>
            <a:off x="640080" y="411480"/>
            <a:ext cx="7315200" cy="292608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100" b="1" kern="0" spc="600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29  ·  Trademark Application</a:t>
            </a:r>
          </a:p>
          <a:p>
            <a:pPr marL="0" indent="0">
              <a:buNone/>
            </a:pPr>
            <a:endParaRPr lang="en-US" sz="1100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prestig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6">
    <p:bg>
      <p:bgPr>
        <a:solidFill>
          <a:srgbClr val="081B3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/home/claude/v2/images/2026-03-17__4_.jpg"/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7132320" y="0"/>
            <a:ext cx="5029200" cy="6858000"/>
          </a:xfrm>
          <a:prstGeom prst="rect">
            <a:avLst/>
          </a:prstGeom>
        </p:spPr>
      </p:pic>
      <p:sp>
        <p:nvSpPr>
          <p:cNvPr id="3" name="Shape 0"/>
          <p:cNvSpPr/>
          <p:nvPr/>
        </p:nvSpPr>
        <p:spPr>
          <a:xfrm>
            <a:off x="7132320" y="0"/>
            <a:ext cx="5029200" cy="6858000"/>
          </a:xfrm>
          <a:prstGeom prst="rect">
            <a:avLst/>
          </a:prstGeom>
          <a:solidFill>
            <a:srgbClr val="081B30">
              <a:alpha val="65000"/>
            </a:srgbClr>
          </a:solidFill>
          <a:ln w="12700">
            <a:solidFill>
              <a:srgbClr val="081B30">
                <a:alpha val="0"/>
              </a:srgbClr>
            </a:solidFill>
            <a:prstDash val="solid"/>
          </a:ln>
        </p:spPr>
        <p:txBody>
          <a:bodyPr/>
          <a:lstStyle/>
          <a:p>
            <a:r>
              <a:rPr lang="en-IN" sz="6000" b="1" dirty="0">
                <a:solidFill>
                  <a:schemeClr val="accent2"/>
                </a:solidFill>
              </a:rPr>
              <a:t>	</a:t>
            </a:r>
            <a:r>
              <a:rPr lang="en-IN" sz="4000" b="1" dirty="0">
                <a:solidFill>
                  <a:schemeClr val="accent2"/>
                </a:solidFill>
                <a:latin typeface="Matura MT Script Capitals" panose="03020802060602070202" pitchFamily="66" charset="0"/>
              </a:rPr>
              <a:t>Thank You</a:t>
            </a:r>
          </a:p>
        </p:txBody>
      </p:sp>
      <p:sp>
        <p:nvSpPr>
          <p:cNvPr id="4" name="Shape 1"/>
          <p:cNvSpPr/>
          <p:nvPr/>
        </p:nvSpPr>
        <p:spPr>
          <a:xfrm>
            <a:off x="0" y="0"/>
            <a:ext cx="228600" cy="685800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5" name="Text 2"/>
          <p:cNvSpPr/>
          <p:nvPr/>
        </p:nvSpPr>
        <p:spPr>
          <a:xfrm>
            <a:off x="777240" y="640080"/>
            <a:ext cx="64008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1200" b="1" kern="0" spc="800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LET’S CONNECT</a:t>
            </a:r>
            <a:endParaRPr lang="en-US" sz="1200" dirty="0"/>
          </a:p>
        </p:txBody>
      </p:sp>
      <p:sp>
        <p:nvSpPr>
          <p:cNvPr id="6" name="Text 3"/>
          <p:cNvSpPr/>
          <p:nvPr/>
        </p:nvSpPr>
        <p:spPr>
          <a:xfrm>
            <a:off x="777240" y="1051560"/>
            <a:ext cx="6400800" cy="146304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05000"/>
              </a:lnSpc>
              <a:buNone/>
            </a:pPr>
            <a:r>
              <a:rPr lang="en-US" sz="30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Visit Us. Stock Up.</a:t>
            </a:r>
            <a:endParaRPr lang="en-US" sz="3000" dirty="0"/>
          </a:p>
          <a:p>
            <a:pPr marL="0" indent="0">
              <a:lnSpc>
                <a:spcPct val="105000"/>
              </a:lnSpc>
              <a:buNone/>
            </a:pPr>
            <a:r>
              <a:rPr lang="en-US" sz="3000" b="1" dirty="0">
                <a:solidFill>
                  <a:srgbClr val="FFFFFF"/>
                </a:solidFill>
                <a:latin typeface="Georgia" pitchFamily="34" charset="0"/>
                <a:ea typeface="Georgia" pitchFamily="34" charset="-122"/>
                <a:cs typeface="Georgia" pitchFamily="34" charset="-120"/>
              </a:rPr>
              <a:t>Save More.</a:t>
            </a:r>
            <a:endParaRPr lang="en-US" sz="3000" dirty="0"/>
          </a:p>
        </p:txBody>
      </p:sp>
      <p:sp>
        <p:nvSpPr>
          <p:cNvPr id="7" name="Shape 4"/>
          <p:cNvSpPr/>
          <p:nvPr/>
        </p:nvSpPr>
        <p:spPr>
          <a:xfrm>
            <a:off x="777240" y="2468880"/>
            <a:ext cx="548640" cy="45720"/>
          </a:xfrm>
          <a:prstGeom prst="rect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8" name="Text 5"/>
          <p:cNvSpPr/>
          <p:nvPr/>
        </p:nvSpPr>
        <p:spPr>
          <a:xfrm>
            <a:off x="777240" y="2651760"/>
            <a:ext cx="6126480" cy="8229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marL="0" indent="0">
              <a:lnSpc>
                <a:spcPct val="130000"/>
              </a:lnSpc>
              <a:buNone/>
            </a:pPr>
            <a:r>
              <a:rPr lang="en-US" sz="1250" i="1" dirty="0">
                <a:solidFill>
                  <a:srgbClr val="C9D3D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Whether you’re a household stocking up for the week or a small retailer sourcing wholesale, our doors are open six days a week. Drop in, call, or reach us online.</a:t>
            </a:r>
            <a:endParaRPr lang="en-US" sz="1250" dirty="0"/>
          </a:p>
        </p:txBody>
      </p:sp>
      <p:sp>
        <p:nvSpPr>
          <p:cNvPr id="9" name="Shape 6"/>
          <p:cNvSpPr/>
          <p:nvPr/>
        </p:nvSpPr>
        <p:spPr>
          <a:xfrm>
            <a:off x="777240" y="3520440"/>
            <a:ext cx="457200" cy="457200"/>
          </a:xfrm>
          <a:prstGeom prst="ellipse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6112" y="3639312"/>
            <a:ext cx="219456" cy="219456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1417320" y="3502152"/>
            <a:ext cx="54864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kern="0" spc="400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VISIT</a:t>
            </a:r>
            <a:endParaRPr lang="en-US" sz="950" dirty="0"/>
          </a:p>
        </p:txBody>
      </p:sp>
      <p:sp>
        <p:nvSpPr>
          <p:cNvPr id="12" name="Text 8"/>
          <p:cNvSpPr/>
          <p:nvPr/>
        </p:nvSpPr>
        <p:spPr>
          <a:xfrm>
            <a:off x="1417320" y="3703320"/>
            <a:ext cx="5486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Right Pay Shop, Netaji St, Uttarpara,</a:t>
            </a:r>
            <a:endParaRPr lang="en-US" sz="1150" dirty="0"/>
          </a:p>
          <a:p>
            <a:pPr marL="0" indent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Gopalpur, Durgapur, West Bengal — 713212</a:t>
            </a:r>
            <a:endParaRPr lang="en-US" sz="1150" dirty="0"/>
          </a:p>
        </p:txBody>
      </p:sp>
      <p:sp>
        <p:nvSpPr>
          <p:cNvPr id="13" name="Shape 9"/>
          <p:cNvSpPr/>
          <p:nvPr/>
        </p:nvSpPr>
        <p:spPr>
          <a:xfrm>
            <a:off x="777240" y="4233672"/>
            <a:ext cx="457200" cy="457200"/>
          </a:xfrm>
          <a:prstGeom prst="ellipse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pic>
        <p:nvPicPr>
          <p:cNvPr id="14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6112" y="4352544"/>
            <a:ext cx="219456" cy="219456"/>
          </a:xfrm>
          <a:prstGeom prst="rect">
            <a:avLst/>
          </a:prstGeom>
        </p:spPr>
      </p:pic>
      <p:sp>
        <p:nvSpPr>
          <p:cNvPr id="15" name="Text 10"/>
          <p:cNvSpPr/>
          <p:nvPr/>
        </p:nvSpPr>
        <p:spPr>
          <a:xfrm>
            <a:off x="1417320" y="4215384"/>
            <a:ext cx="54864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kern="0" spc="400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CALL</a:t>
            </a:r>
            <a:endParaRPr lang="en-US" sz="950" dirty="0"/>
          </a:p>
        </p:txBody>
      </p:sp>
      <p:sp>
        <p:nvSpPr>
          <p:cNvPr id="16" name="Text 11"/>
          <p:cNvSpPr/>
          <p:nvPr/>
        </p:nvSpPr>
        <p:spPr>
          <a:xfrm>
            <a:off x="1417320" y="4416552"/>
            <a:ext cx="5486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+91 98753 69532</a:t>
            </a:r>
            <a:endParaRPr lang="en-US" sz="1150" dirty="0"/>
          </a:p>
        </p:txBody>
      </p:sp>
      <p:sp>
        <p:nvSpPr>
          <p:cNvPr id="17" name="Shape 12"/>
          <p:cNvSpPr/>
          <p:nvPr/>
        </p:nvSpPr>
        <p:spPr>
          <a:xfrm>
            <a:off x="777240" y="4782312"/>
            <a:ext cx="457200" cy="457200"/>
          </a:xfrm>
          <a:prstGeom prst="ellipse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pic>
        <p:nvPicPr>
          <p:cNvPr id="18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6112" y="4901184"/>
            <a:ext cx="219456" cy="219456"/>
          </a:xfrm>
          <a:prstGeom prst="rect">
            <a:avLst/>
          </a:prstGeom>
        </p:spPr>
      </p:pic>
      <p:sp>
        <p:nvSpPr>
          <p:cNvPr id="19" name="Text 13"/>
          <p:cNvSpPr/>
          <p:nvPr/>
        </p:nvSpPr>
        <p:spPr>
          <a:xfrm>
            <a:off x="1417320" y="4764024"/>
            <a:ext cx="54864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kern="0" spc="400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EMAIL</a:t>
            </a:r>
            <a:endParaRPr lang="en-US" sz="950" dirty="0"/>
          </a:p>
        </p:txBody>
      </p:sp>
      <p:sp>
        <p:nvSpPr>
          <p:cNvPr id="20" name="Text 14"/>
          <p:cNvSpPr/>
          <p:nvPr/>
        </p:nvSpPr>
        <p:spPr>
          <a:xfrm>
            <a:off x="1417320" y="4965192"/>
            <a:ext cx="5486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support@rightpayshop.com</a:t>
            </a:r>
            <a:endParaRPr lang="en-US" sz="1150" dirty="0"/>
          </a:p>
        </p:txBody>
      </p:sp>
      <p:sp>
        <p:nvSpPr>
          <p:cNvPr id="21" name="Shape 15"/>
          <p:cNvSpPr/>
          <p:nvPr/>
        </p:nvSpPr>
        <p:spPr>
          <a:xfrm>
            <a:off x="777240" y="5330952"/>
            <a:ext cx="457200" cy="457200"/>
          </a:xfrm>
          <a:prstGeom prst="ellipse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pic>
        <p:nvPicPr>
          <p:cNvPr id="22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6112" y="5449824"/>
            <a:ext cx="219456" cy="219456"/>
          </a:xfrm>
          <a:prstGeom prst="rect">
            <a:avLst/>
          </a:prstGeom>
        </p:spPr>
      </p:pic>
      <p:sp>
        <p:nvSpPr>
          <p:cNvPr id="23" name="Text 16"/>
          <p:cNvSpPr/>
          <p:nvPr/>
        </p:nvSpPr>
        <p:spPr>
          <a:xfrm>
            <a:off x="1417320" y="5312664"/>
            <a:ext cx="54864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kern="0" spc="400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WEB</a:t>
            </a:r>
            <a:endParaRPr lang="en-US" sz="950" dirty="0"/>
          </a:p>
        </p:txBody>
      </p:sp>
      <p:sp>
        <p:nvSpPr>
          <p:cNvPr id="24" name="Text 17"/>
          <p:cNvSpPr/>
          <p:nvPr/>
        </p:nvSpPr>
        <p:spPr>
          <a:xfrm>
            <a:off x="1417320" y="5513832"/>
            <a:ext cx="5486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rightpayshop.com</a:t>
            </a:r>
            <a:endParaRPr lang="en-US" sz="1150" dirty="0"/>
          </a:p>
        </p:txBody>
      </p:sp>
      <p:sp>
        <p:nvSpPr>
          <p:cNvPr id="25" name="Shape 18"/>
          <p:cNvSpPr/>
          <p:nvPr/>
        </p:nvSpPr>
        <p:spPr>
          <a:xfrm>
            <a:off x="777240" y="5879592"/>
            <a:ext cx="457200" cy="457200"/>
          </a:xfrm>
          <a:prstGeom prst="ellipse">
            <a:avLst/>
          </a:prstGeom>
          <a:solidFill>
            <a:srgbClr val="EA5826"/>
          </a:solidFill>
          <a:ln w="12700">
            <a:solidFill>
              <a:srgbClr val="EA5826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pic>
        <p:nvPicPr>
          <p:cNvPr id="26" name="Image 5" descr="preencoded.png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96112" y="5998464"/>
            <a:ext cx="219456" cy="219456"/>
          </a:xfrm>
          <a:prstGeom prst="rect">
            <a:avLst/>
          </a:prstGeom>
        </p:spPr>
      </p:pic>
      <p:sp>
        <p:nvSpPr>
          <p:cNvPr id="27" name="Text 19"/>
          <p:cNvSpPr/>
          <p:nvPr/>
        </p:nvSpPr>
        <p:spPr>
          <a:xfrm>
            <a:off x="1417320" y="5861304"/>
            <a:ext cx="5486400" cy="237744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buNone/>
            </a:pPr>
            <a:r>
              <a:rPr lang="en-US" sz="950" b="1" kern="0" spc="400" dirty="0">
                <a:solidFill>
                  <a:srgbClr val="EA5826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FACEBOOK</a:t>
            </a:r>
            <a:endParaRPr lang="en-US" sz="950" dirty="0"/>
          </a:p>
        </p:txBody>
      </p:sp>
      <p:sp>
        <p:nvSpPr>
          <p:cNvPr id="28" name="Text 20"/>
          <p:cNvSpPr/>
          <p:nvPr/>
        </p:nvSpPr>
        <p:spPr>
          <a:xfrm>
            <a:off x="1417320" y="6062472"/>
            <a:ext cx="5486400" cy="36576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>
              <a:lnSpc>
                <a:spcPct val="120000"/>
              </a:lnSpc>
              <a:buNone/>
            </a:pPr>
            <a:r>
              <a:rPr lang="en-US" sz="1150" dirty="0">
                <a:solidFill>
                  <a:srgbClr val="FFFFF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facebook.com/rightpayshop</a:t>
            </a:r>
            <a:endParaRPr lang="en-US" sz="1150" dirty="0"/>
          </a:p>
        </p:txBody>
      </p:sp>
      <p:sp>
        <p:nvSpPr>
          <p:cNvPr id="29" name="Shape 21"/>
          <p:cNvSpPr/>
          <p:nvPr/>
        </p:nvSpPr>
        <p:spPr>
          <a:xfrm>
            <a:off x="0" y="6400800"/>
            <a:ext cx="12161520" cy="457200"/>
          </a:xfrm>
          <a:prstGeom prst="rect">
            <a:avLst/>
          </a:prstGeom>
          <a:solidFill>
            <a:srgbClr val="0F2A47"/>
          </a:solidFill>
          <a:ln w="12700">
            <a:solidFill>
              <a:srgbClr val="0F2A47"/>
            </a:solidFill>
            <a:prstDash val="solid"/>
          </a:ln>
        </p:spPr>
        <p:txBody>
          <a:bodyPr/>
          <a:lstStyle/>
          <a:p>
            <a:endParaRPr lang="en-IN"/>
          </a:p>
        </p:txBody>
      </p:sp>
      <p:sp>
        <p:nvSpPr>
          <p:cNvPr id="30" name="Text 22"/>
          <p:cNvSpPr/>
          <p:nvPr/>
        </p:nvSpPr>
        <p:spPr>
          <a:xfrm>
            <a:off x="457200" y="6400800"/>
            <a:ext cx="11247120" cy="457200"/>
          </a:xfrm>
          <a:prstGeom prst="rect">
            <a:avLst/>
          </a:prstGeom>
          <a:noFill/>
          <a:ln/>
        </p:spPr>
        <p:txBody>
          <a:bodyPr wrap="square" lIns="0" tIns="0" rIns="0" bIns="0" rtlCol="0" anchor="ctr"/>
          <a:lstStyle/>
          <a:p>
            <a:pPr marL="0" indent="0" algn="ctr">
              <a:buNone/>
            </a:pPr>
            <a:r>
              <a:rPr lang="en-US" sz="1000" kern="0" spc="200" dirty="0">
                <a:solidFill>
                  <a:srgbClr val="C9D3DF"/>
                </a:solidFill>
                <a:latin typeface="Calibri" pitchFamily="34" charset="0"/>
                <a:ea typeface="Calibri" pitchFamily="34" charset="-122"/>
                <a:cs typeface="Calibri" pitchFamily="34" charset="-120"/>
              </a:rPr>
              <a:t>SHOP RIGHTEPAY CORPORATION LIMITED   ·   CIN U45400WB2011PLC161876   ·   GSTIN 19AAECT3123G1ZI</a:t>
            </a:r>
            <a:endParaRPr lang="en-US" sz="1000" dirty="0"/>
          </a:p>
        </p:txBody>
      </p:sp>
    </p:spTree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250" advTm="479">
        <p15:prstTrans prst="pageCurlDouble"/>
      </p:transition>
    </mc:Choice>
    <mc:Fallback>
      <p:transition spd="slow" advTm="47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150</TotalTime>
  <Words>4493</Words>
  <Application>Microsoft Office PowerPoint</Application>
  <PresentationFormat>Widescreen</PresentationFormat>
  <Paragraphs>656</Paragraphs>
  <Slides>31</Slides>
  <Notes>31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6" baseType="lpstr">
      <vt:lpstr>Arial</vt:lpstr>
      <vt:lpstr>Calibri</vt:lpstr>
      <vt:lpstr>Georgia</vt:lpstr>
      <vt:lpstr>Matura MT Script Capitals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Shop Rightepay Corporation Limited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Shop Rightepay Corporation Limited — Company Profile</dc:title>
  <dc:subject>PptxGenJS Presentation</dc:subject>
  <dc:creator>Shop Rightepay Corporation Limited</dc:creator>
  <cp:lastModifiedBy>Jayanta Biswas</cp:lastModifiedBy>
  <cp:revision>4</cp:revision>
  <dcterms:created xsi:type="dcterms:W3CDTF">2026-05-10T20:09:52Z</dcterms:created>
  <dcterms:modified xsi:type="dcterms:W3CDTF">2026-05-11T04:03:17Z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name="NXPowerLiteLastOptimized" pid="2">
    <vt:lpwstr>925344</vt:lpwstr>
  </property>
  <property fmtid="{D5CDD505-2E9C-101B-9397-08002B2CF9AE}" name="NXPowerLiteSettings" pid="3">
    <vt:lpwstr>F7000400038000</vt:lpwstr>
  </property>
  <property fmtid="{D5CDD505-2E9C-101B-9397-08002B2CF9AE}" name="NXPowerLiteVersion" pid="4">
    <vt:lpwstr>S11.0.1</vt:lpwstr>
  </property>
</Properties>
</file>